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8"/>
  </p:notesMasterIdLst>
  <p:sldIdLst>
    <p:sldId id="315" r:id="rId2"/>
    <p:sldId id="257" r:id="rId3"/>
    <p:sldId id="258" r:id="rId4"/>
    <p:sldId id="259" r:id="rId5"/>
    <p:sldId id="262" r:id="rId6"/>
    <p:sldId id="314" r:id="rId7"/>
    <p:sldId id="313" r:id="rId8"/>
    <p:sldId id="312" r:id="rId9"/>
    <p:sldId id="311" r:id="rId10"/>
    <p:sldId id="310" r:id="rId11"/>
    <p:sldId id="309" r:id="rId12"/>
    <p:sldId id="308" r:id="rId13"/>
    <p:sldId id="307" r:id="rId14"/>
    <p:sldId id="306" r:id="rId15"/>
    <p:sldId id="305" r:id="rId16"/>
    <p:sldId id="304" r:id="rId17"/>
    <p:sldId id="303" r:id="rId18"/>
    <p:sldId id="302" r:id="rId19"/>
    <p:sldId id="301" r:id="rId20"/>
    <p:sldId id="300" r:id="rId21"/>
    <p:sldId id="299" r:id="rId22"/>
    <p:sldId id="298" r:id="rId23"/>
    <p:sldId id="297" r:id="rId24"/>
    <p:sldId id="296" r:id="rId25"/>
    <p:sldId id="295" r:id="rId26"/>
    <p:sldId id="294" r:id="rId27"/>
    <p:sldId id="293" r:id="rId28"/>
    <p:sldId id="292" r:id="rId29"/>
    <p:sldId id="291" r:id="rId30"/>
    <p:sldId id="290" r:id="rId31"/>
    <p:sldId id="289" r:id="rId32"/>
    <p:sldId id="288" r:id="rId33"/>
    <p:sldId id="287" r:id="rId34"/>
    <p:sldId id="286" r:id="rId35"/>
    <p:sldId id="285" r:id="rId36"/>
    <p:sldId id="284" r:id="rId37"/>
    <p:sldId id="283" r:id="rId38"/>
    <p:sldId id="282" r:id="rId39"/>
    <p:sldId id="281" r:id="rId40"/>
    <p:sldId id="280" r:id="rId41"/>
    <p:sldId id="279" r:id="rId42"/>
    <p:sldId id="278" r:id="rId43"/>
    <p:sldId id="276" r:id="rId44"/>
    <p:sldId id="275" r:id="rId45"/>
    <p:sldId id="277" r:id="rId46"/>
    <p:sldId id="274" r:id="rId47"/>
    <p:sldId id="273" r:id="rId48"/>
    <p:sldId id="272" r:id="rId49"/>
    <p:sldId id="271" r:id="rId50"/>
    <p:sldId id="270" r:id="rId51"/>
    <p:sldId id="269" r:id="rId52"/>
    <p:sldId id="268" r:id="rId53"/>
    <p:sldId id="267" r:id="rId54"/>
    <p:sldId id="266" r:id="rId55"/>
    <p:sldId id="265" r:id="rId56"/>
    <p:sldId id="264" r:id="rId57"/>
    <p:sldId id="263" r:id="rId58"/>
    <p:sldId id="319" r:id="rId59"/>
    <p:sldId id="316" r:id="rId60"/>
    <p:sldId id="318" r:id="rId61"/>
    <p:sldId id="317" r:id="rId62"/>
    <p:sldId id="261" r:id="rId63"/>
    <p:sldId id="323" r:id="rId64"/>
    <p:sldId id="322" r:id="rId65"/>
    <p:sldId id="321" r:id="rId66"/>
    <p:sldId id="320"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558"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graphical</a:t>
            </a:r>
            <a:r>
              <a:rPr lang="en-US" baseline="0"/>
              <a:t> representation of Fed. Rev.(Nb)</a:t>
            </a:r>
            <a:r>
              <a:rPr lang="en-US"/>
              <a:t> 2016-2020</a:t>
            </a:r>
          </a:p>
        </c:rich>
      </c:tx>
      <c:overlay val="0"/>
      <c:spPr>
        <a:noFill/>
        <a:ln w="25400">
          <a:noFill/>
        </a:ln>
      </c:spPr>
    </c:title>
    <c:autoTitleDeleted val="0"/>
    <c:plotArea>
      <c:layout/>
      <c:barChart>
        <c:barDir val="col"/>
        <c:grouping val="clustered"/>
        <c:varyColors val="0"/>
        <c:ser>
          <c:idx val="0"/>
          <c:order val="0"/>
          <c:spPr>
            <a:solidFill>
              <a:srgbClr val="4F81BD"/>
            </a:solidFill>
            <a:ln w="25400">
              <a:no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Sheet1!$I$7:$I$11</c:f>
              <c:numCache>
                <c:formatCode>General</c:formatCode>
                <c:ptCount val="5"/>
                <c:pt idx="0">
                  <c:v>2016</c:v>
                </c:pt>
                <c:pt idx="1">
                  <c:v>2017</c:v>
                </c:pt>
                <c:pt idx="2">
                  <c:v>2018</c:v>
                </c:pt>
                <c:pt idx="3">
                  <c:v>2019</c:v>
                </c:pt>
                <c:pt idx="4">
                  <c:v>2020</c:v>
                </c:pt>
              </c:numCache>
            </c:numRef>
          </c:cat>
          <c:val>
            <c:numRef>
              <c:f>Sheet1!$J$7:$J$11</c:f>
              <c:numCache>
                <c:formatCode>_-* #,##0.000_-;\-* #,##0.000_-;_-* "-"??_-;_-@_-</c:formatCode>
                <c:ptCount val="5"/>
                <c:pt idx="0">
                  <c:v>4793.16</c:v>
                </c:pt>
                <c:pt idx="1">
                  <c:v>6147.607</c:v>
                </c:pt>
                <c:pt idx="2">
                  <c:v>8287.8909999999996</c:v>
                </c:pt>
                <c:pt idx="3">
                  <c:v>8073.7479999999996</c:v>
                </c:pt>
                <c:pt idx="4">
                  <c:v>7414.6019999999999</c:v>
                </c:pt>
              </c:numCache>
            </c:numRef>
          </c:val>
          <c:extLst>
            <c:ext xmlns:c16="http://schemas.microsoft.com/office/drawing/2014/chart" uri="{C3380CC4-5D6E-409C-BE32-E72D297353CC}">
              <c16:uniqueId val="{00000000-95A4-45BD-93F4-86CD9D18BFAA}"/>
            </c:ext>
          </c:extLst>
        </c:ser>
        <c:dLbls>
          <c:showLegendKey val="0"/>
          <c:showVal val="0"/>
          <c:showCatName val="0"/>
          <c:showSerName val="0"/>
          <c:showPercent val="0"/>
          <c:showBubbleSize val="0"/>
        </c:dLbls>
        <c:gapWidth val="219"/>
        <c:overlap val="-27"/>
        <c:axId val="234639744"/>
        <c:axId val="234641280"/>
      </c:barChart>
      <c:catAx>
        <c:axId val="234639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4641280"/>
        <c:crosses val="autoZero"/>
        <c:auto val="1"/>
        <c:lblAlgn val="ctr"/>
        <c:lblOffset val="100"/>
        <c:noMultiLvlLbl val="0"/>
      </c:catAx>
      <c:valAx>
        <c:axId val="234641280"/>
        <c:scaling>
          <c:orientation val="minMax"/>
        </c:scaling>
        <c:delete val="0"/>
        <c:axPos val="l"/>
        <c:majorGridlines>
          <c:spPr>
            <a:ln w="9525" cap="flat" cmpd="sng" algn="ctr">
              <a:solidFill>
                <a:schemeClr val="tx1">
                  <a:lumMod val="15000"/>
                  <a:lumOff val="85000"/>
                </a:schemeClr>
              </a:solidFill>
              <a:round/>
            </a:ln>
            <a:effectLst/>
          </c:spPr>
        </c:majorGridlines>
        <c:numFmt formatCode="_-* #,##0.000_-;\-* #,##0.000_-;_-* &quot;-&quot;??_-;_-@_-"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4639744"/>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7FB8DA-F18D-4AB9-A0D6-D271F8A34F91}"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E47A3431-0158-46AE-BAE5-F9EDE846C731}">
      <dgm:prSet phldrT="[Text]"/>
      <dgm:spPr>
        <a:xfrm>
          <a:off x="4006365" y="1079714"/>
          <a:ext cx="2502869" cy="2502869"/>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a:solidFill>
                <a:sysClr val="windowText" lastClr="000000"/>
              </a:solidFill>
              <a:latin typeface="Calibri"/>
              <a:ea typeface="+mn-ea"/>
              <a:cs typeface="+mn-cs"/>
            </a:rPr>
            <a:t>FEDERATION ACCOUNT</a:t>
          </a:r>
        </a:p>
      </dgm:t>
    </dgm:pt>
    <dgm:pt modelId="{421886F1-4301-43B4-BADE-6D7FA7287048}" type="parTrans" cxnId="{8F53000E-CB9C-4B2D-923D-97AEDCD9F7A3}">
      <dgm:prSet/>
      <dgm:spPr/>
      <dgm:t>
        <a:bodyPr/>
        <a:lstStyle/>
        <a:p>
          <a:endParaRPr lang="en-US"/>
        </a:p>
      </dgm:t>
    </dgm:pt>
    <dgm:pt modelId="{092434B1-347E-4F5A-B0AA-D9924284F403}" type="sibTrans" cxnId="{8F53000E-CB9C-4B2D-923D-97AEDCD9F7A3}">
      <dgm:prSet/>
      <dgm:spPr/>
      <dgm:t>
        <a:bodyPr/>
        <a:lstStyle/>
        <a:p>
          <a:endParaRPr lang="en-US"/>
        </a:p>
      </dgm:t>
    </dgm:pt>
    <dgm:pt modelId="{ACB3FDF3-50D9-4D6A-981E-B4216C1B0629}">
      <dgm:prSet phldrT="[Text]"/>
      <dgm:spPr>
        <a:xfrm>
          <a:off x="4632082" y="77219"/>
          <a:ext cx="1251434" cy="1251434"/>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a:solidFill>
                <a:sysClr val="windowText" lastClr="000000"/>
              </a:solidFill>
              <a:latin typeface="Calibri"/>
              <a:ea typeface="+mn-ea"/>
              <a:cs typeface="+mn-cs"/>
            </a:rPr>
            <a:t>NNPC</a:t>
          </a:r>
        </a:p>
      </dgm:t>
    </dgm:pt>
    <dgm:pt modelId="{2F42CFF4-D1B5-4D30-8169-B2A41C47C41C}" type="parTrans" cxnId="{257ADEFC-6A4C-4F8F-91A4-2FA559B9F0E9}">
      <dgm:prSet/>
      <dgm:spPr/>
      <dgm:t>
        <a:bodyPr/>
        <a:lstStyle/>
        <a:p>
          <a:endParaRPr lang="en-US"/>
        </a:p>
      </dgm:t>
    </dgm:pt>
    <dgm:pt modelId="{9CF617AD-301D-4720-B10F-5D42F22742F4}" type="sibTrans" cxnId="{257ADEFC-6A4C-4F8F-91A4-2FA559B9F0E9}">
      <dgm:prSet/>
      <dgm:spPr/>
      <dgm:t>
        <a:bodyPr/>
        <a:lstStyle/>
        <a:p>
          <a:endParaRPr lang="en-US"/>
        </a:p>
      </dgm:t>
    </dgm:pt>
    <dgm:pt modelId="{80E56F3C-80B0-47BD-B6FF-F2E7C391DC48}">
      <dgm:prSet phldrT="[Text]"/>
      <dgm:spPr>
        <a:xfrm>
          <a:off x="6180605" y="1202286"/>
          <a:ext cx="1251434" cy="1251434"/>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a:solidFill>
                <a:sysClr val="windowText" lastClr="000000"/>
              </a:solidFill>
              <a:latin typeface="Calibri"/>
              <a:ea typeface="+mn-ea"/>
              <a:cs typeface="+mn-cs"/>
            </a:rPr>
            <a:t>DPR</a:t>
          </a:r>
        </a:p>
      </dgm:t>
    </dgm:pt>
    <dgm:pt modelId="{1996BB31-A833-44F4-B7E7-678C44BF4161}" type="parTrans" cxnId="{343BEA1E-269A-4ABB-B12E-3192EE2CEDB0}">
      <dgm:prSet/>
      <dgm:spPr/>
      <dgm:t>
        <a:bodyPr/>
        <a:lstStyle/>
        <a:p>
          <a:endParaRPr lang="en-US"/>
        </a:p>
      </dgm:t>
    </dgm:pt>
    <dgm:pt modelId="{AA1BDBF8-A4AF-4DC4-9A79-0FEA52228993}" type="sibTrans" cxnId="{343BEA1E-269A-4ABB-B12E-3192EE2CEDB0}">
      <dgm:prSet/>
      <dgm:spPr/>
      <dgm:t>
        <a:bodyPr/>
        <a:lstStyle/>
        <a:p>
          <a:endParaRPr lang="en-US"/>
        </a:p>
      </dgm:t>
    </dgm:pt>
    <dgm:pt modelId="{96BD711A-8D5E-4D7C-B1C7-C5D27E2F0470}">
      <dgm:prSet phldrT="[Text]"/>
      <dgm:spPr>
        <a:xfrm>
          <a:off x="5589122" y="3022683"/>
          <a:ext cx="1251434" cy="1251434"/>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a:solidFill>
                <a:sysClr val="windowText" lastClr="000000"/>
              </a:solidFill>
              <a:latin typeface="Calibri"/>
              <a:ea typeface="+mn-ea"/>
              <a:cs typeface="+mn-cs"/>
            </a:rPr>
            <a:t>FIRS</a:t>
          </a:r>
        </a:p>
      </dgm:t>
    </dgm:pt>
    <dgm:pt modelId="{7B27F4A3-6E26-4F44-B1D5-9ECF81AD02DD}" type="parTrans" cxnId="{05AC2C08-DC8B-4E77-BE8E-6A4D2A38959E}">
      <dgm:prSet/>
      <dgm:spPr/>
      <dgm:t>
        <a:bodyPr/>
        <a:lstStyle/>
        <a:p>
          <a:endParaRPr lang="en-US"/>
        </a:p>
      </dgm:t>
    </dgm:pt>
    <dgm:pt modelId="{C2426812-5B59-4AC5-BA60-D82C3445C92A}" type="sibTrans" cxnId="{05AC2C08-DC8B-4E77-BE8E-6A4D2A38959E}">
      <dgm:prSet/>
      <dgm:spPr/>
      <dgm:t>
        <a:bodyPr/>
        <a:lstStyle/>
        <a:p>
          <a:endParaRPr lang="en-US"/>
        </a:p>
      </dgm:t>
    </dgm:pt>
    <dgm:pt modelId="{EE223114-7BC1-4D9A-A801-BC572DF895B0}">
      <dgm:prSet phldrT="[Text]"/>
      <dgm:spPr>
        <a:xfrm>
          <a:off x="3675043" y="3022683"/>
          <a:ext cx="1251434" cy="1251434"/>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a:solidFill>
                <a:sysClr val="windowText" lastClr="000000"/>
              </a:solidFill>
              <a:latin typeface="Calibri"/>
              <a:ea typeface="+mn-ea"/>
              <a:cs typeface="+mn-cs"/>
            </a:rPr>
            <a:t>NCS</a:t>
          </a:r>
        </a:p>
      </dgm:t>
    </dgm:pt>
    <dgm:pt modelId="{9586F5EA-A281-4AD6-B77C-6259C5F0D8E7}" type="parTrans" cxnId="{326B9E86-8D30-4E5D-85C7-B236076B0722}">
      <dgm:prSet/>
      <dgm:spPr/>
      <dgm:t>
        <a:bodyPr/>
        <a:lstStyle/>
        <a:p>
          <a:endParaRPr lang="en-US"/>
        </a:p>
      </dgm:t>
    </dgm:pt>
    <dgm:pt modelId="{DA8E5092-DE14-4154-803C-E20149BF0D8B}" type="sibTrans" cxnId="{326B9E86-8D30-4E5D-85C7-B236076B0722}">
      <dgm:prSet/>
      <dgm:spPr/>
      <dgm:t>
        <a:bodyPr/>
        <a:lstStyle/>
        <a:p>
          <a:endParaRPr lang="en-US"/>
        </a:p>
      </dgm:t>
    </dgm:pt>
    <dgm:pt modelId="{9E5393D9-DE6B-48E2-9FF5-3FAE449B1B62}">
      <dgm:prSet/>
      <dgm:spPr>
        <a:xfrm>
          <a:off x="3083560" y="1202286"/>
          <a:ext cx="1251434" cy="1251434"/>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a:solidFill>
                <a:sysClr val="windowText" lastClr="000000"/>
              </a:solidFill>
              <a:latin typeface="Calibri"/>
              <a:ea typeface="+mn-ea"/>
              <a:cs typeface="+mn-cs"/>
            </a:rPr>
            <a:t>MMSD</a:t>
          </a:r>
        </a:p>
      </dgm:t>
    </dgm:pt>
    <dgm:pt modelId="{303360A2-431F-4ED7-B8BD-DDD922F14100}" type="parTrans" cxnId="{E0F08A98-A9A4-4BB5-A29C-3A77343D0BF6}">
      <dgm:prSet/>
      <dgm:spPr/>
      <dgm:t>
        <a:bodyPr/>
        <a:lstStyle/>
        <a:p>
          <a:endParaRPr lang="en-US"/>
        </a:p>
      </dgm:t>
    </dgm:pt>
    <dgm:pt modelId="{5CD354E0-83EB-41D4-B1AE-74466F40E17A}" type="sibTrans" cxnId="{E0F08A98-A9A4-4BB5-A29C-3A77343D0BF6}">
      <dgm:prSet/>
      <dgm:spPr/>
      <dgm:t>
        <a:bodyPr/>
        <a:lstStyle/>
        <a:p>
          <a:endParaRPr lang="en-US"/>
        </a:p>
      </dgm:t>
    </dgm:pt>
    <dgm:pt modelId="{852B9087-8B24-43AF-83E1-770C291E79D1}" type="pres">
      <dgm:prSet presAssocID="{1C7FB8DA-F18D-4AB9-A0D6-D271F8A34F91}" presName="composite" presStyleCnt="0">
        <dgm:presLayoutVars>
          <dgm:chMax val="1"/>
          <dgm:dir/>
          <dgm:resizeHandles val="exact"/>
        </dgm:presLayoutVars>
      </dgm:prSet>
      <dgm:spPr/>
    </dgm:pt>
    <dgm:pt modelId="{0F4ECA82-F0F5-48A2-B1D7-967CCFAD74DD}" type="pres">
      <dgm:prSet presAssocID="{1C7FB8DA-F18D-4AB9-A0D6-D271F8A34F91}" presName="radial" presStyleCnt="0">
        <dgm:presLayoutVars>
          <dgm:animLvl val="ctr"/>
        </dgm:presLayoutVars>
      </dgm:prSet>
      <dgm:spPr/>
    </dgm:pt>
    <dgm:pt modelId="{B28347EB-4E7B-4C5B-836F-593D1D458DA6}" type="pres">
      <dgm:prSet presAssocID="{E47A3431-0158-46AE-BAE5-F9EDE846C731}" presName="centerShape" presStyleLbl="vennNode1" presStyleIdx="0" presStyleCnt="6"/>
      <dgm:spPr/>
    </dgm:pt>
    <dgm:pt modelId="{112C89E6-9370-4B05-94D2-2E3206C8AC4D}" type="pres">
      <dgm:prSet presAssocID="{ACB3FDF3-50D9-4D6A-981E-B4216C1B0629}" presName="node" presStyleLbl="vennNode1" presStyleIdx="1" presStyleCnt="6">
        <dgm:presLayoutVars>
          <dgm:bulletEnabled val="1"/>
        </dgm:presLayoutVars>
      </dgm:prSet>
      <dgm:spPr/>
    </dgm:pt>
    <dgm:pt modelId="{E5F3427B-5A59-42CF-959A-449556BD9B2F}" type="pres">
      <dgm:prSet presAssocID="{80E56F3C-80B0-47BD-B6FF-F2E7C391DC48}" presName="node" presStyleLbl="vennNode1" presStyleIdx="2" presStyleCnt="6">
        <dgm:presLayoutVars>
          <dgm:bulletEnabled val="1"/>
        </dgm:presLayoutVars>
      </dgm:prSet>
      <dgm:spPr/>
    </dgm:pt>
    <dgm:pt modelId="{D0760E0D-961A-4580-A108-A87C10A94985}" type="pres">
      <dgm:prSet presAssocID="{96BD711A-8D5E-4D7C-B1C7-C5D27E2F0470}" presName="node" presStyleLbl="vennNode1" presStyleIdx="3" presStyleCnt="6">
        <dgm:presLayoutVars>
          <dgm:bulletEnabled val="1"/>
        </dgm:presLayoutVars>
      </dgm:prSet>
      <dgm:spPr/>
    </dgm:pt>
    <dgm:pt modelId="{6E4E5717-BE45-43C0-88C3-A0C688CBF1C3}" type="pres">
      <dgm:prSet presAssocID="{EE223114-7BC1-4D9A-A801-BC572DF895B0}" presName="node" presStyleLbl="vennNode1" presStyleIdx="4" presStyleCnt="6">
        <dgm:presLayoutVars>
          <dgm:bulletEnabled val="1"/>
        </dgm:presLayoutVars>
      </dgm:prSet>
      <dgm:spPr/>
    </dgm:pt>
    <dgm:pt modelId="{7B988567-D173-4A0D-9439-82A52803067C}" type="pres">
      <dgm:prSet presAssocID="{9E5393D9-DE6B-48E2-9FF5-3FAE449B1B62}" presName="node" presStyleLbl="vennNode1" presStyleIdx="5" presStyleCnt="6">
        <dgm:presLayoutVars>
          <dgm:bulletEnabled val="1"/>
        </dgm:presLayoutVars>
      </dgm:prSet>
      <dgm:spPr/>
    </dgm:pt>
  </dgm:ptLst>
  <dgm:cxnLst>
    <dgm:cxn modelId="{05AC2C08-DC8B-4E77-BE8E-6A4D2A38959E}" srcId="{E47A3431-0158-46AE-BAE5-F9EDE846C731}" destId="{96BD711A-8D5E-4D7C-B1C7-C5D27E2F0470}" srcOrd="2" destOrd="0" parTransId="{7B27F4A3-6E26-4F44-B1D5-9ECF81AD02DD}" sibTransId="{C2426812-5B59-4AC5-BA60-D82C3445C92A}"/>
    <dgm:cxn modelId="{8F53000E-CB9C-4B2D-923D-97AEDCD9F7A3}" srcId="{1C7FB8DA-F18D-4AB9-A0D6-D271F8A34F91}" destId="{E47A3431-0158-46AE-BAE5-F9EDE846C731}" srcOrd="0" destOrd="0" parTransId="{421886F1-4301-43B4-BADE-6D7FA7287048}" sibTransId="{092434B1-347E-4F5A-B0AA-D9924284F403}"/>
    <dgm:cxn modelId="{92A7831C-8A85-44E5-AFF2-0B99BD7645EC}" type="presOf" srcId="{EE223114-7BC1-4D9A-A801-BC572DF895B0}" destId="{6E4E5717-BE45-43C0-88C3-A0C688CBF1C3}" srcOrd="0" destOrd="0" presId="urn:microsoft.com/office/officeart/2005/8/layout/radial3"/>
    <dgm:cxn modelId="{343BEA1E-269A-4ABB-B12E-3192EE2CEDB0}" srcId="{E47A3431-0158-46AE-BAE5-F9EDE846C731}" destId="{80E56F3C-80B0-47BD-B6FF-F2E7C391DC48}" srcOrd="1" destOrd="0" parTransId="{1996BB31-A833-44F4-B7E7-678C44BF4161}" sibTransId="{AA1BDBF8-A4AF-4DC4-9A79-0FEA52228993}"/>
    <dgm:cxn modelId="{95829629-FF00-439E-88D0-36EAD7DB73AE}" type="presOf" srcId="{ACB3FDF3-50D9-4D6A-981E-B4216C1B0629}" destId="{112C89E6-9370-4B05-94D2-2E3206C8AC4D}" srcOrd="0" destOrd="0" presId="urn:microsoft.com/office/officeart/2005/8/layout/radial3"/>
    <dgm:cxn modelId="{09581C66-71AB-429B-8379-618A27E79CED}" type="presOf" srcId="{1C7FB8DA-F18D-4AB9-A0D6-D271F8A34F91}" destId="{852B9087-8B24-43AF-83E1-770C291E79D1}" srcOrd="0" destOrd="0" presId="urn:microsoft.com/office/officeart/2005/8/layout/radial3"/>
    <dgm:cxn modelId="{BD97C556-D100-4695-AD97-3813049AA913}" type="presOf" srcId="{9E5393D9-DE6B-48E2-9FF5-3FAE449B1B62}" destId="{7B988567-D173-4A0D-9439-82A52803067C}" srcOrd="0" destOrd="0" presId="urn:microsoft.com/office/officeart/2005/8/layout/radial3"/>
    <dgm:cxn modelId="{DE420E79-2962-49D0-A7E3-94008941FDC3}" type="presOf" srcId="{80E56F3C-80B0-47BD-B6FF-F2E7C391DC48}" destId="{E5F3427B-5A59-42CF-959A-449556BD9B2F}" srcOrd="0" destOrd="0" presId="urn:microsoft.com/office/officeart/2005/8/layout/radial3"/>
    <dgm:cxn modelId="{94043B7F-742C-41A4-A7DE-BDF080EC688A}" type="presOf" srcId="{E47A3431-0158-46AE-BAE5-F9EDE846C731}" destId="{B28347EB-4E7B-4C5B-836F-593D1D458DA6}" srcOrd="0" destOrd="0" presId="urn:microsoft.com/office/officeart/2005/8/layout/radial3"/>
    <dgm:cxn modelId="{326B9E86-8D30-4E5D-85C7-B236076B0722}" srcId="{E47A3431-0158-46AE-BAE5-F9EDE846C731}" destId="{EE223114-7BC1-4D9A-A801-BC572DF895B0}" srcOrd="3" destOrd="0" parTransId="{9586F5EA-A281-4AD6-B77C-6259C5F0D8E7}" sibTransId="{DA8E5092-DE14-4154-803C-E20149BF0D8B}"/>
    <dgm:cxn modelId="{E0F08A98-A9A4-4BB5-A29C-3A77343D0BF6}" srcId="{E47A3431-0158-46AE-BAE5-F9EDE846C731}" destId="{9E5393D9-DE6B-48E2-9FF5-3FAE449B1B62}" srcOrd="4" destOrd="0" parTransId="{303360A2-431F-4ED7-B8BD-DDD922F14100}" sibTransId="{5CD354E0-83EB-41D4-B1AE-74466F40E17A}"/>
    <dgm:cxn modelId="{D27061CB-98F2-458C-862A-03CCD487F4C8}" type="presOf" srcId="{96BD711A-8D5E-4D7C-B1C7-C5D27E2F0470}" destId="{D0760E0D-961A-4580-A108-A87C10A94985}" srcOrd="0" destOrd="0" presId="urn:microsoft.com/office/officeart/2005/8/layout/radial3"/>
    <dgm:cxn modelId="{257ADEFC-6A4C-4F8F-91A4-2FA559B9F0E9}" srcId="{E47A3431-0158-46AE-BAE5-F9EDE846C731}" destId="{ACB3FDF3-50D9-4D6A-981E-B4216C1B0629}" srcOrd="0" destOrd="0" parTransId="{2F42CFF4-D1B5-4D30-8169-B2A41C47C41C}" sibTransId="{9CF617AD-301D-4720-B10F-5D42F22742F4}"/>
    <dgm:cxn modelId="{43151565-922A-4EC1-B0D9-A98047B398FF}" type="presParOf" srcId="{852B9087-8B24-43AF-83E1-770C291E79D1}" destId="{0F4ECA82-F0F5-48A2-B1D7-967CCFAD74DD}" srcOrd="0" destOrd="0" presId="urn:microsoft.com/office/officeart/2005/8/layout/radial3"/>
    <dgm:cxn modelId="{F1197AA3-19E4-485D-B4E2-474E46BE17BB}" type="presParOf" srcId="{0F4ECA82-F0F5-48A2-B1D7-967CCFAD74DD}" destId="{B28347EB-4E7B-4C5B-836F-593D1D458DA6}" srcOrd="0" destOrd="0" presId="urn:microsoft.com/office/officeart/2005/8/layout/radial3"/>
    <dgm:cxn modelId="{25C1151D-24E2-4B64-8F93-869A4145C876}" type="presParOf" srcId="{0F4ECA82-F0F5-48A2-B1D7-967CCFAD74DD}" destId="{112C89E6-9370-4B05-94D2-2E3206C8AC4D}" srcOrd="1" destOrd="0" presId="urn:microsoft.com/office/officeart/2005/8/layout/radial3"/>
    <dgm:cxn modelId="{82FDDB94-48FE-42F8-B9A7-3B17262575D4}" type="presParOf" srcId="{0F4ECA82-F0F5-48A2-B1D7-967CCFAD74DD}" destId="{E5F3427B-5A59-42CF-959A-449556BD9B2F}" srcOrd="2" destOrd="0" presId="urn:microsoft.com/office/officeart/2005/8/layout/radial3"/>
    <dgm:cxn modelId="{AE0DA8CA-D82F-4883-9267-44FBCE5C50F2}" type="presParOf" srcId="{0F4ECA82-F0F5-48A2-B1D7-967CCFAD74DD}" destId="{D0760E0D-961A-4580-A108-A87C10A94985}" srcOrd="3" destOrd="0" presId="urn:microsoft.com/office/officeart/2005/8/layout/radial3"/>
    <dgm:cxn modelId="{B0B75A0C-6CE9-42CE-B620-53334F79013F}" type="presParOf" srcId="{0F4ECA82-F0F5-48A2-B1D7-967CCFAD74DD}" destId="{6E4E5717-BE45-43C0-88C3-A0C688CBF1C3}" srcOrd="4" destOrd="0" presId="urn:microsoft.com/office/officeart/2005/8/layout/radial3"/>
    <dgm:cxn modelId="{0184ADEF-AE53-49C6-A8E9-22FD8548BF91}" type="presParOf" srcId="{0F4ECA82-F0F5-48A2-B1D7-967CCFAD74DD}" destId="{7B988567-D173-4A0D-9439-82A52803067C}"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9F7FBF-D8C0-4471-89E9-62245FC73DD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35DBC072-B7EF-4B7B-8A46-0B9077106BAE}">
      <dgm:prSet phldrT="[Text]"/>
      <dgm:spPr>
        <a:xfrm>
          <a:off x="4232169" y="1414"/>
          <a:ext cx="2051260" cy="1025630"/>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a:solidFill>
                <a:sysClr val="window" lastClr="FFFFFF"/>
              </a:solidFill>
              <a:latin typeface="Calibri"/>
              <a:ea typeface="+mn-ea"/>
              <a:cs typeface="+mn-cs"/>
            </a:rPr>
            <a:t>FAAC meeting</a:t>
          </a:r>
        </a:p>
      </dgm:t>
    </dgm:pt>
    <dgm:pt modelId="{A40C6F1C-E0A2-4133-BFD0-D371E7495041}" type="parTrans" cxnId="{7E2FCB6D-A815-4345-B83A-2E311FB2F8FB}">
      <dgm:prSet/>
      <dgm:spPr/>
      <dgm:t>
        <a:bodyPr/>
        <a:lstStyle/>
        <a:p>
          <a:endParaRPr lang="en-US"/>
        </a:p>
      </dgm:t>
    </dgm:pt>
    <dgm:pt modelId="{322E4D94-E5D3-400C-918C-E885F4C21029}" type="sibTrans" cxnId="{7E2FCB6D-A815-4345-B83A-2E311FB2F8FB}">
      <dgm:prSet/>
      <dgm:spPr>
        <a:xfrm>
          <a:off x="3104102" y="-27825"/>
          <a:ext cx="4307394" cy="4307394"/>
        </a:xfrm>
        <a:prstGeom prst="circularArrow">
          <a:avLst>
            <a:gd name="adj1" fmla="val 5544"/>
            <a:gd name="adj2" fmla="val 330680"/>
            <a:gd name="adj3" fmla="val 13736417"/>
            <a:gd name="adj4" fmla="val 17410056"/>
            <a:gd name="adj5" fmla="val 5757"/>
          </a:avLst>
        </a:prstGeom>
        <a:solidFill>
          <a:srgbClr val="4472C4">
            <a:tint val="40000"/>
            <a:hueOff val="0"/>
            <a:satOff val="0"/>
            <a:lumOff val="0"/>
            <a:alphaOff val="0"/>
          </a:srgbClr>
        </a:solidFill>
        <a:ln>
          <a:noFill/>
        </a:ln>
        <a:effectLst/>
      </dgm:spPr>
      <dgm:t>
        <a:bodyPr/>
        <a:lstStyle/>
        <a:p>
          <a:endParaRPr lang="en-US"/>
        </a:p>
      </dgm:t>
    </dgm:pt>
    <dgm:pt modelId="{C0225930-695E-4A21-BF2C-0D8B16B63220}">
      <dgm:prSet phldrT="[Text]"/>
      <dgm:spPr>
        <a:xfrm>
          <a:off x="5979109" y="1270641"/>
          <a:ext cx="2051260" cy="1025630"/>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a:solidFill>
                <a:sysClr val="window" lastClr="FFFFFF"/>
              </a:solidFill>
              <a:latin typeface="Calibri"/>
              <a:ea typeface="+mn-ea"/>
              <a:cs typeface="+mn-cs"/>
            </a:rPr>
            <a:t>Distribution of Revenue</a:t>
          </a:r>
        </a:p>
      </dgm:t>
    </dgm:pt>
    <dgm:pt modelId="{9AF391D4-4E38-4BAE-B3A1-793146F0E713}" type="parTrans" cxnId="{7EC36367-7E3A-4E96-9056-38D3BEFD427F}">
      <dgm:prSet/>
      <dgm:spPr/>
      <dgm:t>
        <a:bodyPr/>
        <a:lstStyle/>
        <a:p>
          <a:endParaRPr lang="en-US"/>
        </a:p>
      </dgm:t>
    </dgm:pt>
    <dgm:pt modelId="{94B7F360-EA5E-48EA-9287-E811DFBCD10A}" type="sibTrans" cxnId="{7EC36367-7E3A-4E96-9056-38D3BEFD427F}">
      <dgm:prSet/>
      <dgm:spPr/>
      <dgm:t>
        <a:bodyPr/>
        <a:lstStyle/>
        <a:p>
          <a:endParaRPr lang="en-US"/>
        </a:p>
      </dgm:t>
    </dgm:pt>
    <dgm:pt modelId="{2EA01000-93EC-4790-9729-7BD892BC0543}">
      <dgm:prSet phldrT="[Text]"/>
      <dgm:spPr>
        <a:xfrm>
          <a:off x="5311838" y="3324292"/>
          <a:ext cx="2051260" cy="1025630"/>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a:solidFill>
                <a:sysClr val="window" lastClr="FFFFFF"/>
              </a:solidFill>
              <a:latin typeface="Calibri"/>
              <a:ea typeface="+mn-ea"/>
              <a:cs typeface="+mn-cs"/>
            </a:rPr>
            <a:t>Postmortem meeting</a:t>
          </a:r>
        </a:p>
      </dgm:t>
    </dgm:pt>
    <dgm:pt modelId="{13487FEE-7A69-4DA6-BCC4-3A1377606A35}" type="parTrans" cxnId="{8209471D-9D08-45CE-93DD-936D4609591B}">
      <dgm:prSet/>
      <dgm:spPr/>
      <dgm:t>
        <a:bodyPr/>
        <a:lstStyle/>
        <a:p>
          <a:endParaRPr lang="en-US"/>
        </a:p>
      </dgm:t>
    </dgm:pt>
    <dgm:pt modelId="{A32E122A-1BE4-432A-B467-D2494C13B95B}" type="sibTrans" cxnId="{8209471D-9D08-45CE-93DD-936D4609591B}">
      <dgm:prSet/>
      <dgm:spPr/>
      <dgm:t>
        <a:bodyPr/>
        <a:lstStyle/>
        <a:p>
          <a:endParaRPr lang="en-US"/>
        </a:p>
      </dgm:t>
    </dgm:pt>
    <dgm:pt modelId="{D49A69E3-E8A0-4DAA-849F-34B0FCD4AC60}">
      <dgm:prSet phldrT="[Text]"/>
      <dgm:spPr>
        <a:xfrm>
          <a:off x="3152501" y="3324292"/>
          <a:ext cx="2051260" cy="1025630"/>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a:solidFill>
                <a:sysClr val="window" lastClr="FFFFFF"/>
              </a:solidFill>
              <a:latin typeface="Calibri"/>
              <a:ea typeface="+mn-ea"/>
              <a:cs typeface="+mn-cs"/>
            </a:rPr>
            <a:t>Sweeping of revenue to federation Acct.</a:t>
          </a:r>
        </a:p>
      </dgm:t>
    </dgm:pt>
    <dgm:pt modelId="{6CEB3F6E-27A9-48F5-BC5E-9CC76160FA95}" type="parTrans" cxnId="{AED50E31-2288-4856-92B9-E2BFAB6A8C13}">
      <dgm:prSet/>
      <dgm:spPr/>
      <dgm:t>
        <a:bodyPr/>
        <a:lstStyle/>
        <a:p>
          <a:endParaRPr lang="en-US"/>
        </a:p>
      </dgm:t>
    </dgm:pt>
    <dgm:pt modelId="{1BBB2E7D-1B37-4E72-8FBA-7BA98754F645}" type="sibTrans" cxnId="{AED50E31-2288-4856-92B9-E2BFAB6A8C13}">
      <dgm:prSet/>
      <dgm:spPr/>
      <dgm:t>
        <a:bodyPr/>
        <a:lstStyle/>
        <a:p>
          <a:endParaRPr lang="en-US"/>
        </a:p>
      </dgm:t>
    </dgm:pt>
    <dgm:pt modelId="{BCB15883-7AF0-45C7-B126-35CDBBD4C39D}">
      <dgm:prSet phldrT="[Text]"/>
      <dgm:spPr>
        <a:xfrm>
          <a:off x="2485229" y="1270641"/>
          <a:ext cx="2051260" cy="1025630"/>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a:solidFill>
                <a:sysClr val="window" lastClr="FFFFFF"/>
              </a:solidFill>
              <a:latin typeface="Calibri"/>
              <a:ea typeface="+mn-ea"/>
              <a:cs typeface="+mn-cs"/>
            </a:rPr>
            <a:t>FRRC meeting</a:t>
          </a:r>
        </a:p>
      </dgm:t>
    </dgm:pt>
    <dgm:pt modelId="{0C329220-4649-4459-B51B-F861BDEA0EA5}" type="parTrans" cxnId="{2D9C9362-B71C-41B2-9A2E-33388D0F2E96}">
      <dgm:prSet/>
      <dgm:spPr/>
      <dgm:t>
        <a:bodyPr/>
        <a:lstStyle/>
        <a:p>
          <a:endParaRPr lang="en-US"/>
        </a:p>
      </dgm:t>
    </dgm:pt>
    <dgm:pt modelId="{9C7E319B-ABD9-48AF-AEBF-7EC980DDB496}" type="sibTrans" cxnId="{2D9C9362-B71C-41B2-9A2E-33388D0F2E96}">
      <dgm:prSet/>
      <dgm:spPr/>
      <dgm:t>
        <a:bodyPr/>
        <a:lstStyle/>
        <a:p>
          <a:endParaRPr lang="en-US"/>
        </a:p>
      </dgm:t>
    </dgm:pt>
    <dgm:pt modelId="{C4EE4CC1-A580-4C63-A46E-FEFBE81907F5}" type="pres">
      <dgm:prSet presAssocID="{7D9F7FBF-D8C0-4471-89E9-62245FC73DDB}" presName="Name0" presStyleCnt="0">
        <dgm:presLayoutVars>
          <dgm:dir/>
          <dgm:resizeHandles val="exact"/>
        </dgm:presLayoutVars>
      </dgm:prSet>
      <dgm:spPr/>
    </dgm:pt>
    <dgm:pt modelId="{5AC47395-13EA-44AC-B137-DDADD48BA0E3}" type="pres">
      <dgm:prSet presAssocID="{7D9F7FBF-D8C0-4471-89E9-62245FC73DDB}" presName="cycle" presStyleCnt="0"/>
      <dgm:spPr/>
    </dgm:pt>
    <dgm:pt modelId="{9BF2CB32-6C89-4C52-810E-580A6ECD7FE8}" type="pres">
      <dgm:prSet presAssocID="{35DBC072-B7EF-4B7B-8A46-0B9077106BAE}" presName="nodeFirstNode" presStyleLbl="node1" presStyleIdx="0" presStyleCnt="5">
        <dgm:presLayoutVars>
          <dgm:bulletEnabled val="1"/>
        </dgm:presLayoutVars>
      </dgm:prSet>
      <dgm:spPr/>
    </dgm:pt>
    <dgm:pt modelId="{CF9C698E-9A0B-4B37-A9B3-795F3AEAAD61}" type="pres">
      <dgm:prSet presAssocID="{322E4D94-E5D3-400C-918C-E885F4C21029}" presName="sibTransFirstNode" presStyleLbl="bgShp" presStyleIdx="0" presStyleCnt="1"/>
      <dgm:spPr/>
    </dgm:pt>
    <dgm:pt modelId="{9DBEA623-E57A-420C-A1DA-14FCBCE50763}" type="pres">
      <dgm:prSet presAssocID="{C0225930-695E-4A21-BF2C-0D8B16B63220}" presName="nodeFollowingNodes" presStyleLbl="node1" presStyleIdx="1" presStyleCnt="5">
        <dgm:presLayoutVars>
          <dgm:bulletEnabled val="1"/>
        </dgm:presLayoutVars>
      </dgm:prSet>
      <dgm:spPr/>
    </dgm:pt>
    <dgm:pt modelId="{B5700F83-3F6E-4663-8CCC-13ABFB094E4C}" type="pres">
      <dgm:prSet presAssocID="{2EA01000-93EC-4790-9729-7BD892BC0543}" presName="nodeFollowingNodes" presStyleLbl="node1" presStyleIdx="2" presStyleCnt="5">
        <dgm:presLayoutVars>
          <dgm:bulletEnabled val="1"/>
        </dgm:presLayoutVars>
      </dgm:prSet>
      <dgm:spPr/>
    </dgm:pt>
    <dgm:pt modelId="{7C1E1DC7-4A2B-4426-AD19-DF80C2297F07}" type="pres">
      <dgm:prSet presAssocID="{D49A69E3-E8A0-4DAA-849F-34B0FCD4AC60}" presName="nodeFollowingNodes" presStyleLbl="node1" presStyleIdx="3" presStyleCnt="5">
        <dgm:presLayoutVars>
          <dgm:bulletEnabled val="1"/>
        </dgm:presLayoutVars>
      </dgm:prSet>
      <dgm:spPr/>
    </dgm:pt>
    <dgm:pt modelId="{CE2C7F63-B9C2-42D7-BD8B-DEA5CA049221}" type="pres">
      <dgm:prSet presAssocID="{BCB15883-7AF0-45C7-B126-35CDBBD4C39D}" presName="nodeFollowingNodes" presStyleLbl="node1" presStyleIdx="4" presStyleCnt="5">
        <dgm:presLayoutVars>
          <dgm:bulletEnabled val="1"/>
        </dgm:presLayoutVars>
      </dgm:prSet>
      <dgm:spPr/>
    </dgm:pt>
  </dgm:ptLst>
  <dgm:cxnLst>
    <dgm:cxn modelId="{12EA1C00-607D-485A-BEEC-042F8A467F18}" type="presOf" srcId="{D49A69E3-E8A0-4DAA-849F-34B0FCD4AC60}" destId="{7C1E1DC7-4A2B-4426-AD19-DF80C2297F07}" srcOrd="0" destOrd="0" presId="urn:microsoft.com/office/officeart/2005/8/layout/cycle3"/>
    <dgm:cxn modelId="{8209471D-9D08-45CE-93DD-936D4609591B}" srcId="{7D9F7FBF-D8C0-4471-89E9-62245FC73DDB}" destId="{2EA01000-93EC-4790-9729-7BD892BC0543}" srcOrd="2" destOrd="0" parTransId="{13487FEE-7A69-4DA6-BCC4-3A1377606A35}" sibTransId="{A32E122A-1BE4-432A-B467-D2494C13B95B}"/>
    <dgm:cxn modelId="{41AEB01F-46E4-4E4C-9448-8770B86EAD19}" type="presOf" srcId="{7D9F7FBF-D8C0-4471-89E9-62245FC73DDB}" destId="{C4EE4CC1-A580-4C63-A46E-FEFBE81907F5}" srcOrd="0" destOrd="0" presId="urn:microsoft.com/office/officeart/2005/8/layout/cycle3"/>
    <dgm:cxn modelId="{AED50E31-2288-4856-92B9-E2BFAB6A8C13}" srcId="{7D9F7FBF-D8C0-4471-89E9-62245FC73DDB}" destId="{D49A69E3-E8A0-4DAA-849F-34B0FCD4AC60}" srcOrd="3" destOrd="0" parTransId="{6CEB3F6E-27A9-48F5-BC5E-9CC76160FA95}" sibTransId="{1BBB2E7D-1B37-4E72-8FBA-7BA98754F645}"/>
    <dgm:cxn modelId="{2D9C9362-B71C-41B2-9A2E-33388D0F2E96}" srcId="{7D9F7FBF-D8C0-4471-89E9-62245FC73DDB}" destId="{BCB15883-7AF0-45C7-B126-35CDBBD4C39D}" srcOrd="4" destOrd="0" parTransId="{0C329220-4649-4459-B51B-F861BDEA0EA5}" sibTransId="{9C7E319B-ABD9-48AF-AEBF-7EC980DDB496}"/>
    <dgm:cxn modelId="{7EC36367-7E3A-4E96-9056-38D3BEFD427F}" srcId="{7D9F7FBF-D8C0-4471-89E9-62245FC73DDB}" destId="{C0225930-695E-4A21-BF2C-0D8B16B63220}" srcOrd="1" destOrd="0" parTransId="{9AF391D4-4E38-4BAE-B3A1-793146F0E713}" sibTransId="{94B7F360-EA5E-48EA-9287-E811DFBCD10A}"/>
    <dgm:cxn modelId="{7E2FCB6D-A815-4345-B83A-2E311FB2F8FB}" srcId="{7D9F7FBF-D8C0-4471-89E9-62245FC73DDB}" destId="{35DBC072-B7EF-4B7B-8A46-0B9077106BAE}" srcOrd="0" destOrd="0" parTransId="{A40C6F1C-E0A2-4133-BFD0-D371E7495041}" sibTransId="{322E4D94-E5D3-400C-918C-E885F4C21029}"/>
    <dgm:cxn modelId="{1AC538B2-5C67-4ACB-9572-A2EFFDE7D452}" type="presOf" srcId="{C0225930-695E-4A21-BF2C-0D8B16B63220}" destId="{9DBEA623-E57A-420C-A1DA-14FCBCE50763}" srcOrd="0" destOrd="0" presId="urn:microsoft.com/office/officeart/2005/8/layout/cycle3"/>
    <dgm:cxn modelId="{9CB968B3-B77D-4B79-B8F5-E1670FA23CD0}" type="presOf" srcId="{322E4D94-E5D3-400C-918C-E885F4C21029}" destId="{CF9C698E-9A0B-4B37-A9B3-795F3AEAAD61}" srcOrd="0" destOrd="0" presId="urn:microsoft.com/office/officeart/2005/8/layout/cycle3"/>
    <dgm:cxn modelId="{2D027BD8-DD1A-433F-BC47-78F87813689C}" type="presOf" srcId="{35DBC072-B7EF-4B7B-8A46-0B9077106BAE}" destId="{9BF2CB32-6C89-4C52-810E-580A6ECD7FE8}" srcOrd="0" destOrd="0" presId="urn:microsoft.com/office/officeart/2005/8/layout/cycle3"/>
    <dgm:cxn modelId="{86BDE0D8-F79A-4485-9174-02F906375FA5}" type="presOf" srcId="{2EA01000-93EC-4790-9729-7BD892BC0543}" destId="{B5700F83-3F6E-4663-8CCC-13ABFB094E4C}" srcOrd="0" destOrd="0" presId="urn:microsoft.com/office/officeart/2005/8/layout/cycle3"/>
    <dgm:cxn modelId="{56192DE9-9401-4647-882E-FC3E116A3329}" type="presOf" srcId="{BCB15883-7AF0-45C7-B126-35CDBBD4C39D}" destId="{CE2C7F63-B9C2-42D7-BD8B-DEA5CA049221}" srcOrd="0" destOrd="0" presId="urn:microsoft.com/office/officeart/2005/8/layout/cycle3"/>
    <dgm:cxn modelId="{DE53BF1B-E665-43E6-9A0F-7640372A2D97}" type="presParOf" srcId="{C4EE4CC1-A580-4C63-A46E-FEFBE81907F5}" destId="{5AC47395-13EA-44AC-B137-DDADD48BA0E3}" srcOrd="0" destOrd="0" presId="urn:microsoft.com/office/officeart/2005/8/layout/cycle3"/>
    <dgm:cxn modelId="{5F5F2908-33F2-4A0A-A455-70FBAA126CF3}" type="presParOf" srcId="{5AC47395-13EA-44AC-B137-DDADD48BA0E3}" destId="{9BF2CB32-6C89-4C52-810E-580A6ECD7FE8}" srcOrd="0" destOrd="0" presId="urn:microsoft.com/office/officeart/2005/8/layout/cycle3"/>
    <dgm:cxn modelId="{62B21472-D6DA-4DD6-B452-3D67F602F855}" type="presParOf" srcId="{5AC47395-13EA-44AC-B137-DDADD48BA0E3}" destId="{CF9C698E-9A0B-4B37-A9B3-795F3AEAAD61}" srcOrd="1" destOrd="0" presId="urn:microsoft.com/office/officeart/2005/8/layout/cycle3"/>
    <dgm:cxn modelId="{CB82C1C2-4F5B-4A0D-A81A-A9871510195E}" type="presParOf" srcId="{5AC47395-13EA-44AC-B137-DDADD48BA0E3}" destId="{9DBEA623-E57A-420C-A1DA-14FCBCE50763}" srcOrd="2" destOrd="0" presId="urn:microsoft.com/office/officeart/2005/8/layout/cycle3"/>
    <dgm:cxn modelId="{CB853084-15F1-4593-AC9E-AAB6C88A352D}" type="presParOf" srcId="{5AC47395-13EA-44AC-B137-DDADD48BA0E3}" destId="{B5700F83-3F6E-4663-8CCC-13ABFB094E4C}" srcOrd="3" destOrd="0" presId="urn:microsoft.com/office/officeart/2005/8/layout/cycle3"/>
    <dgm:cxn modelId="{7C38F996-1CCD-4FF8-8DF0-694E2DF50A57}" type="presParOf" srcId="{5AC47395-13EA-44AC-B137-DDADD48BA0E3}" destId="{7C1E1DC7-4A2B-4426-AD19-DF80C2297F07}" srcOrd="4" destOrd="0" presId="urn:microsoft.com/office/officeart/2005/8/layout/cycle3"/>
    <dgm:cxn modelId="{1FBEB54B-96AD-4175-8808-6E9EF237EF13}" type="presParOf" srcId="{5AC47395-13EA-44AC-B137-DDADD48BA0E3}" destId="{CE2C7F63-B9C2-42D7-BD8B-DEA5CA049221}"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347EB-4E7B-4C5B-836F-593D1D458DA6}">
      <dsp:nvSpPr>
        <dsp:cNvPr id="0" name=""/>
        <dsp:cNvSpPr/>
      </dsp:nvSpPr>
      <dsp:spPr>
        <a:xfrm>
          <a:off x="3015765" y="1079714"/>
          <a:ext cx="2502869" cy="2502869"/>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ysClr val="windowText" lastClr="000000"/>
              </a:solidFill>
              <a:latin typeface="Calibri"/>
              <a:ea typeface="+mn-ea"/>
              <a:cs typeface="+mn-cs"/>
            </a:rPr>
            <a:t>FEDERATION ACCOUNT</a:t>
          </a:r>
        </a:p>
      </dsp:txBody>
      <dsp:txXfrm>
        <a:off x="3382302" y="1446251"/>
        <a:ext cx="1769795" cy="1769795"/>
      </dsp:txXfrm>
    </dsp:sp>
    <dsp:sp modelId="{112C89E6-9370-4B05-94D2-2E3206C8AC4D}">
      <dsp:nvSpPr>
        <dsp:cNvPr id="0" name=""/>
        <dsp:cNvSpPr/>
      </dsp:nvSpPr>
      <dsp:spPr>
        <a:xfrm>
          <a:off x="3641482" y="77219"/>
          <a:ext cx="1251434" cy="1251434"/>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ysClr val="windowText" lastClr="000000"/>
              </a:solidFill>
              <a:latin typeface="Calibri"/>
              <a:ea typeface="+mn-ea"/>
              <a:cs typeface="+mn-cs"/>
            </a:rPr>
            <a:t>NNPC</a:t>
          </a:r>
        </a:p>
      </dsp:txBody>
      <dsp:txXfrm>
        <a:off x="3824750" y="260487"/>
        <a:ext cx="884898" cy="884898"/>
      </dsp:txXfrm>
    </dsp:sp>
    <dsp:sp modelId="{E5F3427B-5A59-42CF-959A-449556BD9B2F}">
      <dsp:nvSpPr>
        <dsp:cNvPr id="0" name=""/>
        <dsp:cNvSpPr/>
      </dsp:nvSpPr>
      <dsp:spPr>
        <a:xfrm>
          <a:off x="5190005" y="1202286"/>
          <a:ext cx="1251434" cy="1251434"/>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ysClr val="windowText" lastClr="000000"/>
              </a:solidFill>
              <a:latin typeface="Calibri"/>
              <a:ea typeface="+mn-ea"/>
              <a:cs typeface="+mn-cs"/>
            </a:rPr>
            <a:t>DPR</a:t>
          </a:r>
        </a:p>
      </dsp:txBody>
      <dsp:txXfrm>
        <a:off x="5373273" y="1385554"/>
        <a:ext cx="884898" cy="884898"/>
      </dsp:txXfrm>
    </dsp:sp>
    <dsp:sp modelId="{D0760E0D-961A-4580-A108-A87C10A94985}">
      <dsp:nvSpPr>
        <dsp:cNvPr id="0" name=""/>
        <dsp:cNvSpPr/>
      </dsp:nvSpPr>
      <dsp:spPr>
        <a:xfrm>
          <a:off x="4598522" y="3022683"/>
          <a:ext cx="1251434" cy="1251434"/>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ysClr val="windowText" lastClr="000000"/>
              </a:solidFill>
              <a:latin typeface="Calibri"/>
              <a:ea typeface="+mn-ea"/>
              <a:cs typeface="+mn-cs"/>
            </a:rPr>
            <a:t>FIRS</a:t>
          </a:r>
        </a:p>
      </dsp:txBody>
      <dsp:txXfrm>
        <a:off x="4781790" y="3205951"/>
        <a:ext cx="884898" cy="884898"/>
      </dsp:txXfrm>
    </dsp:sp>
    <dsp:sp modelId="{6E4E5717-BE45-43C0-88C3-A0C688CBF1C3}">
      <dsp:nvSpPr>
        <dsp:cNvPr id="0" name=""/>
        <dsp:cNvSpPr/>
      </dsp:nvSpPr>
      <dsp:spPr>
        <a:xfrm>
          <a:off x="2684443" y="3022683"/>
          <a:ext cx="1251434" cy="1251434"/>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ysClr val="windowText" lastClr="000000"/>
              </a:solidFill>
              <a:latin typeface="Calibri"/>
              <a:ea typeface="+mn-ea"/>
              <a:cs typeface="+mn-cs"/>
            </a:rPr>
            <a:t>NCS</a:t>
          </a:r>
        </a:p>
      </dsp:txBody>
      <dsp:txXfrm>
        <a:off x="2867711" y="3205951"/>
        <a:ext cx="884898" cy="884898"/>
      </dsp:txXfrm>
    </dsp:sp>
    <dsp:sp modelId="{7B988567-D173-4A0D-9439-82A52803067C}">
      <dsp:nvSpPr>
        <dsp:cNvPr id="0" name=""/>
        <dsp:cNvSpPr/>
      </dsp:nvSpPr>
      <dsp:spPr>
        <a:xfrm>
          <a:off x="2092960" y="1202286"/>
          <a:ext cx="1251434" cy="1251434"/>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ysClr val="windowText" lastClr="000000"/>
              </a:solidFill>
              <a:latin typeface="Calibri"/>
              <a:ea typeface="+mn-ea"/>
              <a:cs typeface="+mn-cs"/>
            </a:rPr>
            <a:t>MMSD</a:t>
          </a:r>
        </a:p>
      </dsp:txBody>
      <dsp:txXfrm>
        <a:off x="2276228" y="1385554"/>
        <a:ext cx="884898" cy="8848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9C698E-9A0B-4B37-A9B3-795F3AEAAD61}">
      <dsp:nvSpPr>
        <dsp:cNvPr id="0" name=""/>
        <dsp:cNvSpPr/>
      </dsp:nvSpPr>
      <dsp:spPr>
        <a:xfrm>
          <a:off x="1957147" y="-24572"/>
          <a:ext cx="4162904" cy="4162904"/>
        </a:xfrm>
        <a:prstGeom prst="circularArrow">
          <a:avLst>
            <a:gd name="adj1" fmla="val 5544"/>
            <a:gd name="adj2" fmla="val 330680"/>
            <a:gd name="adj3" fmla="val 13736417"/>
            <a:gd name="adj4" fmla="val 17410056"/>
            <a:gd name="adj5" fmla="val 5757"/>
          </a:avLst>
        </a:prstGeom>
        <a:solidFill>
          <a:srgbClr val="4472C4">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9BF2CB32-6C89-4C52-810E-580A6ECD7FE8}">
      <dsp:nvSpPr>
        <dsp:cNvPr id="0" name=""/>
        <dsp:cNvSpPr/>
      </dsp:nvSpPr>
      <dsp:spPr>
        <a:xfrm>
          <a:off x="3062473" y="1729"/>
          <a:ext cx="1952252" cy="976126"/>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 lastClr="FFFFFF"/>
              </a:solidFill>
              <a:latin typeface="Calibri"/>
              <a:ea typeface="+mn-ea"/>
              <a:cs typeface="+mn-cs"/>
            </a:rPr>
            <a:t>FAAC meeting</a:t>
          </a:r>
        </a:p>
      </dsp:txBody>
      <dsp:txXfrm>
        <a:off x="3110124" y="49380"/>
        <a:ext cx="1856950" cy="880824"/>
      </dsp:txXfrm>
    </dsp:sp>
    <dsp:sp modelId="{9DBEA623-E57A-420C-A1DA-14FCBCE50763}">
      <dsp:nvSpPr>
        <dsp:cNvPr id="0" name=""/>
        <dsp:cNvSpPr/>
      </dsp:nvSpPr>
      <dsp:spPr>
        <a:xfrm>
          <a:off x="4750813" y="1228380"/>
          <a:ext cx="1952252" cy="976126"/>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 lastClr="FFFFFF"/>
              </a:solidFill>
              <a:latin typeface="Calibri"/>
              <a:ea typeface="+mn-ea"/>
              <a:cs typeface="+mn-cs"/>
            </a:rPr>
            <a:t>Distribution of Revenue</a:t>
          </a:r>
        </a:p>
      </dsp:txBody>
      <dsp:txXfrm>
        <a:off x="4798464" y="1276031"/>
        <a:ext cx="1856950" cy="880824"/>
      </dsp:txXfrm>
    </dsp:sp>
    <dsp:sp modelId="{B5700F83-3F6E-4663-8CCC-13ABFB094E4C}">
      <dsp:nvSpPr>
        <dsp:cNvPr id="0" name=""/>
        <dsp:cNvSpPr/>
      </dsp:nvSpPr>
      <dsp:spPr>
        <a:xfrm>
          <a:off x="4105925" y="3213143"/>
          <a:ext cx="1952252" cy="976126"/>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 lastClr="FFFFFF"/>
              </a:solidFill>
              <a:latin typeface="Calibri"/>
              <a:ea typeface="+mn-ea"/>
              <a:cs typeface="+mn-cs"/>
            </a:rPr>
            <a:t>Postmortem meeting</a:t>
          </a:r>
        </a:p>
      </dsp:txBody>
      <dsp:txXfrm>
        <a:off x="4153576" y="3260794"/>
        <a:ext cx="1856950" cy="880824"/>
      </dsp:txXfrm>
    </dsp:sp>
    <dsp:sp modelId="{7C1E1DC7-4A2B-4426-AD19-DF80C2297F07}">
      <dsp:nvSpPr>
        <dsp:cNvPr id="0" name=""/>
        <dsp:cNvSpPr/>
      </dsp:nvSpPr>
      <dsp:spPr>
        <a:xfrm>
          <a:off x="2019021" y="3213143"/>
          <a:ext cx="1952252" cy="976126"/>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 lastClr="FFFFFF"/>
              </a:solidFill>
              <a:latin typeface="Calibri"/>
              <a:ea typeface="+mn-ea"/>
              <a:cs typeface="+mn-cs"/>
            </a:rPr>
            <a:t>Sweeping of revenue to federation Acct.</a:t>
          </a:r>
        </a:p>
      </dsp:txBody>
      <dsp:txXfrm>
        <a:off x="2066672" y="3260794"/>
        <a:ext cx="1856950" cy="880824"/>
      </dsp:txXfrm>
    </dsp:sp>
    <dsp:sp modelId="{CE2C7F63-B9C2-42D7-BD8B-DEA5CA049221}">
      <dsp:nvSpPr>
        <dsp:cNvPr id="0" name=""/>
        <dsp:cNvSpPr/>
      </dsp:nvSpPr>
      <dsp:spPr>
        <a:xfrm>
          <a:off x="1374133" y="1228380"/>
          <a:ext cx="1952252" cy="976126"/>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 lastClr="FFFFFF"/>
              </a:solidFill>
              <a:latin typeface="Calibri"/>
              <a:ea typeface="+mn-ea"/>
              <a:cs typeface="+mn-cs"/>
            </a:rPr>
            <a:t>FRRC meeting</a:t>
          </a:r>
        </a:p>
      </dsp:txBody>
      <dsp:txXfrm>
        <a:off x="1421784" y="1276031"/>
        <a:ext cx="1856950" cy="88082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FC3DF9-1A2B-4530-897D-F1C066F8AD2C}" type="datetimeFigureOut">
              <a:rPr lang="en-US" smtClean="0"/>
              <a:t>4/29/2021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7230FA-E881-42B2-8953-69A50182C6A6}" type="slidenum">
              <a:rPr lang="en-US" smtClean="0"/>
              <a:t>‹#›</a:t>
            </a:fld>
            <a:endParaRPr lang="en-US"/>
          </a:p>
        </p:txBody>
      </p:sp>
    </p:spTree>
    <p:extLst>
      <p:ext uri="{BB962C8B-B14F-4D97-AF65-F5344CB8AC3E}">
        <p14:creationId xmlns:p14="http://schemas.microsoft.com/office/powerpoint/2010/main" val="3588941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7230FA-E881-42B2-8953-69A50182C6A6}" type="slidenum">
              <a:rPr lang="en-US" smtClean="0"/>
              <a:t>2</a:t>
            </a:fld>
            <a:endParaRPr lang="en-US"/>
          </a:p>
        </p:txBody>
      </p:sp>
    </p:spTree>
    <p:extLst>
      <p:ext uri="{BB962C8B-B14F-4D97-AF65-F5344CB8AC3E}">
        <p14:creationId xmlns:p14="http://schemas.microsoft.com/office/powerpoint/2010/main" val="19050968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90"/>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5"/>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1EF852-7F75-4D9F-9989-EE1B2628EDB0}" type="datetime1">
              <a:rPr lang="en-US" smtClean="0">
                <a:solidFill>
                  <a:prstClr val="black"/>
                </a:solidFill>
              </a:rPr>
              <a:t>4/29/2021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3DBDEC22-2F30-4497-8CAA-5F321BA5629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229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60"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921FE66-E34E-45A1-9498-908A0162FE91}" type="datetime1">
              <a:rPr lang="en-US" smtClean="0">
                <a:solidFill>
                  <a:prstClr val="black"/>
                </a:solidFill>
              </a:rPr>
              <a:t>4/29/2021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3DBDEC22-2F30-4497-8CAA-5F321BA5629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09331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4"/>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CB52D7-026F-4D6F-AC47-1F1765E81466}" type="datetime1">
              <a:rPr lang="en-US" smtClean="0">
                <a:solidFill>
                  <a:prstClr val="black"/>
                </a:solidFill>
              </a:rPr>
              <a:t>4/29/2021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3DBDEC22-2F30-4497-8CAA-5F321BA5629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18492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331" y="4372801"/>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9316A8-CFE8-4C5C-B227-B02B939EDFE6}" type="datetime1">
              <a:rPr lang="en-US" smtClean="0">
                <a:solidFill>
                  <a:prstClr val="black"/>
                </a:solidFill>
              </a:rPr>
              <a:t>4/29/2021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3DBDEC22-2F30-4497-8CAA-5F321BA56295}" type="slidenum">
              <a:rPr lang="en-US" smtClean="0">
                <a:solidFill>
                  <a:prstClr val="black"/>
                </a:solidFill>
              </a:rPr>
              <a:pPr/>
              <a:t>‹#›</a:t>
            </a:fld>
            <a:endParaRPr lang="en-US">
              <a:solidFill>
                <a:prstClr val="black"/>
              </a:solidFill>
            </a:endParaRPr>
          </a:p>
        </p:txBody>
      </p:sp>
      <p:sp>
        <p:nvSpPr>
          <p:cNvPr id="13" name="TextBox 12"/>
          <p:cNvSpPr txBox="1"/>
          <p:nvPr/>
        </p:nvSpPr>
        <p:spPr>
          <a:xfrm>
            <a:off x="751116" y="75416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4" name="TextBox 13"/>
          <p:cNvSpPr txBox="1"/>
          <p:nvPr/>
        </p:nvSpPr>
        <p:spPr>
          <a:xfrm>
            <a:off x="7918169" y="299357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Tree>
    <p:extLst>
      <p:ext uri="{BB962C8B-B14F-4D97-AF65-F5344CB8AC3E}">
        <p14:creationId xmlns:p14="http://schemas.microsoft.com/office/powerpoint/2010/main" val="3989784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6"/>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F9A683-06DE-4476-BAFD-3E6632EBDFD7}" type="datetime1">
              <a:rPr lang="en-US" smtClean="0">
                <a:solidFill>
                  <a:prstClr val="black"/>
                </a:solidFill>
              </a:rPr>
              <a:t>4/29/2021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3DBDEC22-2F30-4497-8CAA-5F321BA5629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97360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331" y="2943360"/>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39294" y="2367093"/>
            <a:ext cx="246864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31014" y="2943360"/>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979974" y="2943360"/>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98FED3F8-AA0D-48C8-902A-52DC77CED9C8}" type="datetime1">
              <a:rPr lang="en-US" smtClean="0">
                <a:solidFill>
                  <a:prstClr val="black"/>
                </a:solidFill>
              </a:rPr>
              <a:t>4/29/2021</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3DBDEC22-2F30-4497-8CAA-5F321BA5629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86948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3" y="4204820"/>
            <a:ext cx="2472307"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333"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33"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781085"/>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979976" y="4204820"/>
            <a:ext cx="247551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882" y="4781083"/>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2A48606-E62C-448E-B863-C9D8B2F891F3}" type="datetime1">
              <a:rPr lang="en-US" smtClean="0">
                <a:solidFill>
                  <a:prstClr val="black"/>
                </a:solidFill>
              </a:rPr>
              <a:t>4/29/2021</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3DBDEC22-2F30-4497-8CAA-5F321BA5629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76581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8"/>
            <a:ext cx="7773339"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28EA78-AA7C-44ED-AB92-DEB6C2B835D6}" type="datetime1">
              <a:rPr lang="en-US" smtClean="0">
                <a:solidFill>
                  <a:prstClr val="black"/>
                </a:solidFill>
              </a:rPr>
              <a:t>4/29/2021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3DBDEC22-2F30-4497-8CAA-5F321BA5629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62381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7" y="609606"/>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6"/>
            <a:ext cx="5744043"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C7493-1CEA-450D-A656-4EFA1DAA5426}" type="datetime1">
              <a:rPr lang="en-US" smtClean="0">
                <a:solidFill>
                  <a:prstClr val="black"/>
                </a:solidFill>
              </a:rPr>
              <a:t>4/29/2021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3DBDEC22-2F30-4497-8CAA-5F321BA5629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29569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7"/>
            <a:ext cx="777287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DF5E1D-5E91-44E5-B0FE-B05FD752D014}" type="datetime1">
              <a:rPr lang="en-US" smtClean="0">
                <a:solidFill>
                  <a:prstClr val="black"/>
                </a:solidFill>
              </a:rPr>
              <a:t>4/29/2021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3DBDEC22-2F30-4497-8CAA-5F321BA5629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20564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8"/>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62"/>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1BF6A2-D201-48E5-8460-B65B67979DC6}" type="datetime1">
              <a:rPr lang="en-US" smtClean="0">
                <a:solidFill>
                  <a:prstClr val="black"/>
                </a:solidFill>
              </a:rPr>
              <a:t>4/29/2021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3DBDEC22-2F30-4497-8CAA-5F321BA5629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02293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3" y="618522"/>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7"/>
            <a:ext cx="382952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7"/>
            <a:ext cx="382905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BC83DD-9FA5-4E72-AF29-537685A45ED5}" type="datetime1">
              <a:rPr lang="en-US" smtClean="0">
                <a:solidFill>
                  <a:prstClr val="black"/>
                </a:solidFill>
              </a:rPr>
              <a:t>4/29/2021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3DBDEC22-2F30-4497-8CAA-5F321BA5629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72579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3" y="618522"/>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7" y="2371018"/>
            <a:ext cx="3655106"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333" y="3051017"/>
            <a:ext cx="3829520"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4629152" y="3051017"/>
            <a:ext cx="382905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8030C2-0BCA-4574-AD16-71862FAC9156}" type="datetime1">
              <a:rPr lang="en-US" smtClean="0">
                <a:solidFill>
                  <a:prstClr val="black"/>
                </a:solidFill>
              </a:rPr>
              <a:t>4/29/2021</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3DBDEC22-2F30-4497-8CAA-5F321BA5629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85266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DD59A1-DEDB-4D0D-8F4E-28D017980708}" type="datetime1">
              <a:rPr lang="en-US" smtClean="0">
                <a:solidFill>
                  <a:prstClr val="black"/>
                </a:solidFill>
              </a:rPr>
              <a:t>4/29/2021</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3DBDEC22-2F30-4497-8CAA-5F321BA5629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44142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59F8DDC6-8555-41BF-AD10-0AD0F14CE727}" type="datetime1">
              <a:rPr lang="en-US" smtClean="0">
                <a:solidFill>
                  <a:prstClr val="black"/>
                </a:solidFill>
              </a:rPr>
              <a:t>4/29/2021</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3DBDEC22-2F30-4497-8CAA-5F321BA5629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28577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9" y="609605"/>
            <a:ext cx="4650122"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3"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3E3B31-097E-4024-9A83-3106D03260BF}" type="datetime1">
              <a:rPr lang="en-US" smtClean="0">
                <a:solidFill>
                  <a:prstClr val="black"/>
                </a:solidFill>
              </a:rPr>
              <a:t>4/29/2021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3DBDEC22-2F30-4497-8CAA-5F321BA5629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73724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3" y="609600"/>
            <a:ext cx="4451227"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4" y="609601"/>
            <a:ext cx="2441519"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7" y="2632857"/>
            <a:ext cx="4451212"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E95B5A-D81B-4C76-BF33-577268A1F25A}" type="datetime1">
              <a:rPr lang="en-US" smtClean="0">
                <a:solidFill>
                  <a:prstClr val="black"/>
                </a:solidFill>
              </a:rPr>
              <a:t>4/29/2021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3DBDEC22-2F30-4497-8CAA-5F321BA5629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57982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3" y="618522"/>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8"/>
            <a:ext cx="7773339"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80"/>
            <a:ext cx="2057400" cy="365125"/>
          </a:xfrm>
          <a:prstGeom prst="rect">
            <a:avLst/>
          </a:prstGeom>
        </p:spPr>
        <p:txBody>
          <a:bodyPr vert="horz" lIns="91440" tIns="45720" rIns="91440" bIns="45720" rtlCol="0" anchor="ctr"/>
          <a:lstStyle>
            <a:lvl1pPr algn="r">
              <a:defRPr sz="1000">
                <a:solidFill>
                  <a:schemeClr val="tx1"/>
                </a:solidFill>
              </a:defRPr>
            </a:lvl1pPr>
          </a:lstStyle>
          <a:p>
            <a:fld id="{5705A8F8-80BF-4E64-B1E1-D6DA80A08C72}" type="datetime1">
              <a:rPr lang="en-US" smtClean="0">
                <a:solidFill>
                  <a:prstClr val="black"/>
                </a:solidFill>
              </a:rPr>
              <a:t>4/29/2021</a:t>
            </a:fld>
            <a:endParaRPr lang="en-US">
              <a:solidFill>
                <a:prstClr val="black"/>
              </a:solidFill>
            </a:endParaRPr>
          </a:p>
        </p:txBody>
      </p:sp>
      <p:sp>
        <p:nvSpPr>
          <p:cNvPr id="5" name="Footer Placeholder 4"/>
          <p:cNvSpPr>
            <a:spLocks noGrp="1"/>
          </p:cNvSpPr>
          <p:nvPr>
            <p:ph type="ftr" sz="quarter" idx="3"/>
          </p:nvPr>
        </p:nvSpPr>
        <p:spPr>
          <a:xfrm>
            <a:off x="685333" y="5883280"/>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a:solidFill>
                <a:prstClr val="black"/>
              </a:solidFill>
            </a:endParaRPr>
          </a:p>
        </p:txBody>
      </p:sp>
      <p:sp>
        <p:nvSpPr>
          <p:cNvPr id="6" name="Slide Number Placeholder 5"/>
          <p:cNvSpPr>
            <a:spLocks noGrp="1"/>
          </p:cNvSpPr>
          <p:nvPr>
            <p:ph type="sldNum" sz="quarter" idx="4"/>
          </p:nvPr>
        </p:nvSpPr>
        <p:spPr>
          <a:xfrm>
            <a:off x="7885511" y="5883280"/>
            <a:ext cx="573161" cy="365125"/>
          </a:xfrm>
          <a:prstGeom prst="rect">
            <a:avLst/>
          </a:prstGeom>
        </p:spPr>
        <p:txBody>
          <a:bodyPr vert="horz" lIns="91440" tIns="45720" rIns="91440" bIns="45720" rtlCol="0" anchor="ctr"/>
          <a:lstStyle>
            <a:lvl1pPr algn="r">
              <a:defRPr sz="1000">
                <a:solidFill>
                  <a:schemeClr val="tx1"/>
                </a:solidFill>
              </a:defRPr>
            </a:lvl1pPr>
          </a:lstStyle>
          <a:p>
            <a:fld id="{3DBDEC22-2F30-4497-8CAA-5F321BA5629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87174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7" name="Title 1"/>
          <p:cNvSpPr txBox="1">
            <a:spLocks/>
          </p:cNvSpPr>
          <p:nvPr/>
        </p:nvSpPr>
        <p:spPr>
          <a:xfrm>
            <a:off x="929640" y="378823"/>
            <a:ext cx="7667104" cy="1297577"/>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ysClr val="windowText" lastClr="000000"/>
                </a:solidFill>
                <a:latin typeface="Calibri Light"/>
              </a:rPr>
              <a:t>Evolution, Governance and Business Rules of FAAC </a:t>
            </a:r>
          </a:p>
        </p:txBody>
      </p:sp>
      <p:sp useBgFill="1">
        <p:nvSpPr>
          <p:cNvPr id="10" name="Subtitle 2"/>
          <p:cNvSpPr txBox="1">
            <a:spLocks/>
          </p:cNvSpPr>
          <p:nvPr/>
        </p:nvSpPr>
        <p:spPr>
          <a:xfrm>
            <a:off x="548635" y="2119061"/>
            <a:ext cx="8442965" cy="39007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solidFill>
                  <a:sysClr val="windowText" lastClr="000000"/>
                </a:solidFill>
                <a:latin typeface="Calibri"/>
              </a:rPr>
              <a:t>Being paper presented at  a capacity building workshop on understanding of financial management systems and operations in Nigeria for staff of Federal Ministry of Finance, Budget &amp; National Planning    held at Newton Hotel, 24, Alexandria Crescent, off Aminu kano, Wuse 11,  Abuja    on the  28</a:t>
            </a:r>
            <a:r>
              <a:rPr lang="en-US" sz="2800" baseline="30000" dirty="0">
                <a:solidFill>
                  <a:sysClr val="windowText" lastClr="000000"/>
                </a:solidFill>
                <a:latin typeface="Calibri"/>
              </a:rPr>
              <a:t>th</a:t>
            </a:r>
            <a:r>
              <a:rPr lang="en-US" sz="2800" dirty="0">
                <a:solidFill>
                  <a:sysClr val="windowText" lastClr="000000"/>
                </a:solidFill>
                <a:latin typeface="Calibri"/>
              </a:rPr>
              <a:t> and 29</a:t>
            </a:r>
            <a:r>
              <a:rPr lang="en-US" sz="2800" baseline="30000" dirty="0">
                <a:solidFill>
                  <a:sysClr val="windowText" lastClr="000000"/>
                </a:solidFill>
                <a:latin typeface="Calibri"/>
              </a:rPr>
              <a:t>th</a:t>
            </a:r>
            <a:r>
              <a:rPr lang="en-US" sz="2800" dirty="0">
                <a:solidFill>
                  <a:sysClr val="windowText" lastClr="000000"/>
                </a:solidFill>
                <a:latin typeface="Calibri"/>
              </a:rPr>
              <a:t>   of April, 2021.</a:t>
            </a:r>
            <a:br>
              <a:rPr lang="en-US" sz="2800" dirty="0">
                <a:solidFill>
                  <a:sysClr val="windowText" lastClr="000000"/>
                </a:solidFill>
                <a:latin typeface="Calibri"/>
              </a:rPr>
            </a:br>
            <a:r>
              <a:rPr lang="en-US" sz="2800" dirty="0">
                <a:solidFill>
                  <a:sysClr val="windowText" lastClr="000000"/>
                </a:solidFill>
                <a:latin typeface="Calibri"/>
              </a:rPr>
              <a:t> By </a:t>
            </a:r>
            <a:br>
              <a:rPr lang="en-US" sz="2800" dirty="0">
                <a:solidFill>
                  <a:sysClr val="windowText" lastClr="000000"/>
                </a:solidFill>
                <a:latin typeface="Calibri"/>
              </a:rPr>
            </a:br>
            <a:r>
              <a:rPr lang="en-US" sz="2800" dirty="0">
                <a:solidFill>
                  <a:sysClr val="windowText" lastClr="000000"/>
                </a:solidFill>
                <a:latin typeface="Calibri"/>
              </a:rPr>
              <a:t>Abdulkarim Ozi Ibrahim </a:t>
            </a:r>
            <a:endParaRPr lang="en-US" sz="1400" dirty="0">
              <a:solidFill>
                <a:sysClr val="windowText" lastClr="000000"/>
              </a:solidFill>
              <a:latin typeface="Calibri"/>
            </a:endParaRPr>
          </a:p>
          <a:p>
            <a:r>
              <a:rPr lang="en-US" sz="2800" dirty="0">
                <a:solidFill>
                  <a:sysClr val="windowText" lastClr="000000"/>
                </a:solidFill>
                <a:latin typeface="Calibri"/>
              </a:rPr>
              <a:t>Deputy Director, Federation Account Department</a:t>
            </a:r>
          </a:p>
          <a:p>
            <a:r>
              <a:rPr lang="en-US" sz="2800" dirty="0">
                <a:solidFill>
                  <a:sysClr val="windowText" lastClr="000000"/>
                </a:solidFill>
                <a:latin typeface="Calibri"/>
              </a:rPr>
              <a:t>Office of the Accountant- General of the Federation</a:t>
            </a:r>
            <a:br>
              <a:rPr lang="en-US" sz="2800" dirty="0">
                <a:solidFill>
                  <a:sysClr val="windowText" lastClr="000000"/>
                </a:solidFill>
                <a:latin typeface="Calibri"/>
              </a:rPr>
            </a:br>
            <a:r>
              <a:rPr lang="en-US" sz="2800" dirty="0">
                <a:solidFill>
                  <a:sysClr val="windowText" lastClr="000000"/>
                </a:solidFill>
                <a:latin typeface="Calibri"/>
              </a:rPr>
              <a:t>  </a:t>
            </a:r>
          </a:p>
          <a:p>
            <a:endParaRPr lang="en-US" sz="1100" dirty="0">
              <a:solidFill>
                <a:sysClr val="windowText" lastClr="000000"/>
              </a:solidFill>
              <a:latin typeface="Calibri"/>
            </a:endParaRPr>
          </a:p>
          <a:p>
            <a:endParaRPr lang="en-US" sz="1100" dirty="0">
              <a:solidFill>
                <a:sysClr val="windowText" lastClr="000000"/>
              </a:solidFill>
              <a:latin typeface="Calibri"/>
            </a:endParaRPr>
          </a:p>
          <a:p>
            <a:endParaRPr lang="en-US" sz="1100" dirty="0">
              <a:solidFill>
                <a:sysClr val="windowText" lastClr="000000"/>
              </a:solidFill>
              <a:latin typeface="Calibri"/>
            </a:endParaRPr>
          </a:p>
        </p:txBody>
      </p:sp>
      <p:sp>
        <p:nvSpPr>
          <p:cNvPr id="2" name="Slide Number Placeholder 1"/>
          <p:cNvSpPr>
            <a:spLocks noGrp="1"/>
          </p:cNvSpPr>
          <p:nvPr>
            <p:ph type="sldNum" sz="quarter" idx="12"/>
          </p:nvPr>
        </p:nvSpPr>
        <p:spPr>
          <a:xfrm>
            <a:off x="7620000" y="6248400"/>
            <a:ext cx="573161" cy="365125"/>
          </a:xfrm>
        </p:spPr>
        <p:txBody>
          <a:bodyPr/>
          <a:lstStyle/>
          <a:p>
            <a:fld id="{3DBDEC22-2F30-4497-8CAA-5F321BA56295}" type="slidenum">
              <a:rPr lang="en-US" sz="2000" b="1" smtClean="0">
                <a:solidFill>
                  <a:prstClr val="black"/>
                </a:solidFill>
              </a:rPr>
              <a:pPr/>
              <a:t>1</a:t>
            </a:fld>
            <a:endParaRPr lang="en-US" sz="2000" b="1" dirty="0">
              <a:solidFill>
                <a:prstClr val="black"/>
              </a:solidFill>
            </a:endParaRPr>
          </a:p>
        </p:txBody>
      </p:sp>
    </p:spTree>
    <p:extLst>
      <p:ext uri="{BB962C8B-B14F-4D97-AF65-F5344CB8AC3E}">
        <p14:creationId xmlns:p14="http://schemas.microsoft.com/office/powerpoint/2010/main" val="17786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bg/>
                                          </p:spTgt>
                                        </p:tgtEl>
                                        <p:attrNameLst>
                                          <p:attrName>style.visibility</p:attrName>
                                        </p:attrNameLst>
                                      </p:cBhvr>
                                      <p:to>
                                        <p:strVal val="visible"/>
                                      </p:to>
                                    </p:set>
                                    <p:animEffect transition="in" filter="fade">
                                      <p:cBhvr>
                                        <p:cTn id="13" dur="1000"/>
                                        <p:tgtEl>
                                          <p:spTgt spid="10">
                                            <p:bg/>
                                          </p:spTgt>
                                        </p:tgtEl>
                                      </p:cBhvr>
                                    </p:animEffect>
                                    <p:anim calcmode="lin" valueType="num">
                                      <p:cBhvr>
                                        <p:cTn id="14" dur="1000" fill="hold"/>
                                        <p:tgtEl>
                                          <p:spTgt spid="10">
                                            <p:bg/>
                                          </p:spTgt>
                                        </p:tgtEl>
                                        <p:attrNameLst>
                                          <p:attrName>ppt_x</p:attrName>
                                        </p:attrNameLst>
                                      </p:cBhvr>
                                      <p:tavLst>
                                        <p:tav tm="0">
                                          <p:val>
                                            <p:strVal val="#ppt_x"/>
                                          </p:val>
                                        </p:tav>
                                        <p:tav tm="100000">
                                          <p:val>
                                            <p:strVal val="#ppt_x"/>
                                          </p:val>
                                        </p:tav>
                                      </p:tavLst>
                                    </p:anim>
                                    <p:anim calcmode="lin" valueType="num">
                                      <p:cBhvr>
                                        <p:cTn id="15" dur="1000" fill="hold"/>
                                        <p:tgtEl>
                                          <p:spTgt spid="10">
                                            <p:bg/>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1000"/>
                                        <p:tgtEl>
                                          <p:spTgt spid="10">
                                            <p:txEl>
                                              <p:pRg st="0" end="0"/>
                                            </p:txEl>
                                          </p:spTgt>
                                        </p:tgtEl>
                                      </p:cBhvr>
                                    </p:animEffect>
                                    <p:anim calcmode="lin" valueType="num">
                                      <p:cBhvr>
                                        <p:cTn id="21"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fade">
                                      <p:cBhvr>
                                        <p:cTn id="27" dur="1000"/>
                                        <p:tgtEl>
                                          <p:spTgt spid="10">
                                            <p:txEl>
                                              <p:pRg st="1" end="1"/>
                                            </p:txEl>
                                          </p:spTgt>
                                        </p:tgtEl>
                                      </p:cBhvr>
                                    </p:animEffect>
                                    <p:anim calcmode="lin" valueType="num">
                                      <p:cBhvr>
                                        <p:cTn id="2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xEl>
                                              <p:pRg st="2" end="2"/>
                                            </p:txEl>
                                          </p:spTgt>
                                        </p:tgtEl>
                                        <p:attrNameLst>
                                          <p:attrName>style.visibility</p:attrName>
                                        </p:attrNameLst>
                                      </p:cBhvr>
                                      <p:to>
                                        <p:strVal val="visible"/>
                                      </p:to>
                                    </p:set>
                                    <p:animEffect transition="in" filter="fade">
                                      <p:cBhvr>
                                        <p:cTn id="34" dur="1000"/>
                                        <p:tgtEl>
                                          <p:spTgt spid="10">
                                            <p:txEl>
                                              <p:pRg st="2" end="2"/>
                                            </p:txEl>
                                          </p:spTgt>
                                        </p:tgtEl>
                                      </p:cBhvr>
                                    </p:animEffect>
                                    <p:anim calcmode="lin" valueType="num">
                                      <p:cBhvr>
                                        <p:cTn id="3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96200" y="6340475"/>
            <a:ext cx="573161" cy="365125"/>
          </a:xfrm>
        </p:spPr>
        <p:txBody>
          <a:bodyPr/>
          <a:lstStyle/>
          <a:p>
            <a:fld id="{3DBDEC22-2F30-4497-8CAA-5F321BA56295}" type="slidenum">
              <a:rPr lang="en-US" sz="2000" b="1" smtClean="0">
                <a:solidFill>
                  <a:prstClr val="black"/>
                </a:solidFill>
              </a:rPr>
              <a:pPr/>
              <a:t>10</a:t>
            </a:fld>
            <a:endParaRPr lang="en-US" sz="2000" b="1" dirty="0">
              <a:solidFill>
                <a:prstClr val="black"/>
              </a:solidFill>
            </a:endParaRPr>
          </a:p>
        </p:txBody>
      </p:sp>
      <p:sp>
        <p:nvSpPr>
          <p:cNvPr id="10" name="Title 1">
            <a:extLst>
              <a:ext uri="{FF2B5EF4-FFF2-40B4-BE49-F238E27FC236}">
                <a16:creationId xmlns:a16="http://schemas.microsoft.com/office/drawing/2014/main" id="{8F7FA501-D77C-4188-9CA6-70F9452892A3}"/>
              </a:ext>
            </a:extLst>
          </p:cNvPr>
          <p:cNvSpPr>
            <a:spLocks noGrp="1"/>
          </p:cNvSpPr>
          <p:nvPr>
            <p:ph type="title"/>
          </p:nvPr>
        </p:nvSpPr>
        <p:spPr>
          <a:xfrm>
            <a:off x="838200" y="365125"/>
            <a:ext cx="7162800" cy="999129"/>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rPr>
              <a:t>Federation Revenue generated by FIRS</a:t>
            </a:r>
          </a:p>
        </p:txBody>
      </p:sp>
      <p:sp>
        <p:nvSpPr>
          <p:cNvPr id="11" name="Content Placeholder 2">
            <a:extLst>
              <a:ext uri="{FF2B5EF4-FFF2-40B4-BE49-F238E27FC236}">
                <a16:creationId xmlns:a16="http://schemas.microsoft.com/office/drawing/2014/main" id="{2456E462-9443-42AF-A7E1-CF272AE163E9}"/>
              </a:ext>
            </a:extLst>
          </p:cNvPr>
          <p:cNvSpPr>
            <a:spLocks noGrp="1"/>
          </p:cNvSpPr>
          <p:nvPr>
            <p:ph idx="4294967295"/>
          </p:nvPr>
        </p:nvSpPr>
        <p:spPr>
          <a:xfrm>
            <a:off x="838200" y="1825625"/>
            <a:ext cx="7162800" cy="3279775"/>
          </a:xfrm>
          <a:prstGeom prst="rect">
            <a:avLst/>
          </a:prstGeom>
        </p:spPr>
        <p:txBody>
          <a:bodyPr>
            <a:normAutofit lnSpcReduction="10000"/>
          </a:bodyPr>
          <a:lstStyle/>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Company Income Tax (CIT)</a:t>
            </a:r>
          </a:p>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Petroleum Profit Tax (PPT)</a:t>
            </a:r>
          </a:p>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Value Added TAX    (VAT)</a:t>
            </a:r>
          </a:p>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Pay As You Earn (PAYE)  Tax</a:t>
            </a:r>
          </a:p>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Withholding Tax </a:t>
            </a:r>
          </a:p>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Capital Gain Tax and </a:t>
            </a:r>
          </a:p>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Others.</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arn(inVertic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barn(inVertical)">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barn(inVertical)">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barn(inVertical)">
                                      <p:cBhvr>
                                        <p:cTn id="32" dur="5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barn(inVertical)">
                                      <p:cBhvr>
                                        <p:cTn id="37" dur="500"/>
                                        <p:tgtEl>
                                          <p:spTgt spid="1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xEl>
                                              <p:pRg st="6" end="6"/>
                                            </p:txEl>
                                          </p:spTgt>
                                        </p:tgtEl>
                                        <p:attrNameLst>
                                          <p:attrName>style.visibility</p:attrName>
                                        </p:attrNameLst>
                                      </p:cBhvr>
                                      <p:to>
                                        <p:strVal val="visible"/>
                                      </p:to>
                                    </p:set>
                                    <p:animEffect transition="in" filter="barn(inVertical)">
                                      <p:cBhvr>
                                        <p:cTn id="42"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96200" y="6264275"/>
            <a:ext cx="573161" cy="365125"/>
          </a:xfrm>
        </p:spPr>
        <p:txBody>
          <a:bodyPr/>
          <a:lstStyle/>
          <a:p>
            <a:fld id="{3DBDEC22-2F30-4497-8CAA-5F321BA56295}" type="slidenum">
              <a:rPr lang="en-US" sz="2000" b="1" smtClean="0">
                <a:solidFill>
                  <a:prstClr val="black"/>
                </a:solidFill>
              </a:rPr>
              <a:pPr/>
              <a:t>11</a:t>
            </a:fld>
            <a:endParaRPr lang="en-US" sz="2000" b="1" dirty="0">
              <a:solidFill>
                <a:prstClr val="black"/>
              </a:solidFill>
            </a:endParaRPr>
          </a:p>
        </p:txBody>
      </p:sp>
      <p:sp>
        <p:nvSpPr>
          <p:cNvPr id="10" name="Title 1">
            <a:extLst>
              <a:ext uri="{FF2B5EF4-FFF2-40B4-BE49-F238E27FC236}">
                <a16:creationId xmlns:a16="http://schemas.microsoft.com/office/drawing/2014/main" id="{7A5F7CD1-256F-4903-B47F-8E818A038C9E}"/>
              </a:ext>
            </a:extLst>
          </p:cNvPr>
          <p:cNvSpPr>
            <a:spLocks noGrp="1"/>
          </p:cNvSpPr>
          <p:nvPr>
            <p:ph type="title"/>
          </p:nvPr>
        </p:nvSpPr>
        <p:spPr>
          <a:xfrm>
            <a:off x="1143000" y="365125"/>
            <a:ext cx="6934200" cy="1325563"/>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rPr>
              <a:t>Federation Revenue Generated by NCS</a:t>
            </a:r>
          </a:p>
        </p:txBody>
      </p:sp>
      <p:sp>
        <p:nvSpPr>
          <p:cNvPr id="11" name="Content Placeholder 2">
            <a:extLst>
              <a:ext uri="{FF2B5EF4-FFF2-40B4-BE49-F238E27FC236}">
                <a16:creationId xmlns:a16="http://schemas.microsoft.com/office/drawing/2014/main" id="{88FA2EF1-3856-4A91-93D4-F2A80519639D}"/>
              </a:ext>
            </a:extLst>
          </p:cNvPr>
          <p:cNvSpPr>
            <a:spLocks noGrp="1"/>
          </p:cNvSpPr>
          <p:nvPr>
            <p:ph idx="4294967295"/>
          </p:nvPr>
        </p:nvSpPr>
        <p:spPr>
          <a:xfrm>
            <a:off x="838200" y="1973262"/>
            <a:ext cx="6477000" cy="4351338"/>
          </a:xfrm>
          <a:prstGeom prst="rect">
            <a:avLst/>
          </a:prstGeom>
        </p:spPr>
        <p:txBody>
          <a:bodyPr/>
          <a:lstStyle/>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Import Duty</a:t>
            </a:r>
          </a:p>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Excise  Duty</a:t>
            </a:r>
          </a:p>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Value Added Tax (VAT) Foreign</a:t>
            </a:r>
          </a:p>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FEES</a:t>
            </a:r>
          </a:p>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Common External Tarif (CET) Levy</a:t>
            </a:r>
          </a:p>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Others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down)">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down)">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wipe(down)">
                                      <p:cBhvr>
                                        <p:cTn id="32" dur="5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wipe(down)">
                                      <p:cBhvr>
                                        <p:cTn id="37"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96200" y="6264275"/>
            <a:ext cx="573161" cy="365125"/>
          </a:xfrm>
        </p:spPr>
        <p:txBody>
          <a:bodyPr/>
          <a:lstStyle/>
          <a:p>
            <a:fld id="{3DBDEC22-2F30-4497-8CAA-5F321BA56295}" type="slidenum">
              <a:rPr lang="en-US" sz="2000" b="1" smtClean="0">
                <a:solidFill>
                  <a:prstClr val="black"/>
                </a:solidFill>
              </a:rPr>
              <a:pPr/>
              <a:t>12</a:t>
            </a:fld>
            <a:endParaRPr lang="en-US" sz="2000" b="1" dirty="0">
              <a:solidFill>
                <a:prstClr val="black"/>
              </a:solidFill>
            </a:endParaRPr>
          </a:p>
        </p:txBody>
      </p:sp>
      <p:sp>
        <p:nvSpPr>
          <p:cNvPr id="10" name="Title 1">
            <a:extLst>
              <a:ext uri="{FF2B5EF4-FFF2-40B4-BE49-F238E27FC236}">
                <a16:creationId xmlns:a16="http://schemas.microsoft.com/office/drawing/2014/main" id="{0DA1C2BC-BDE4-4E55-A78D-E5D68D22F944}"/>
              </a:ext>
            </a:extLst>
          </p:cNvPr>
          <p:cNvSpPr>
            <a:spLocks noGrp="1"/>
          </p:cNvSpPr>
          <p:nvPr>
            <p:ph type="title"/>
          </p:nvPr>
        </p:nvSpPr>
        <p:spPr>
          <a:xfrm>
            <a:off x="838200" y="365125"/>
            <a:ext cx="7086600" cy="830023"/>
          </a:xfrm>
          <a:prstGeom prst="rect">
            <a:avLst/>
          </a:prstGeo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FAAC Distribution cycle</a:t>
            </a:r>
          </a:p>
        </p:txBody>
      </p:sp>
      <p:graphicFrame>
        <p:nvGraphicFramePr>
          <p:cNvPr id="11" name="Content Placeholder 5">
            <a:extLst>
              <a:ext uri="{FF2B5EF4-FFF2-40B4-BE49-F238E27FC236}">
                <a16:creationId xmlns:a16="http://schemas.microsoft.com/office/drawing/2014/main" id="{06C966FE-F5B6-4782-8922-217AEA8C2CE4}"/>
              </a:ext>
            </a:extLst>
          </p:cNvPr>
          <p:cNvGraphicFramePr>
            <a:graphicFrameLocks noGrp="1"/>
          </p:cNvGraphicFramePr>
          <p:nvPr>
            <p:ph idx="4294967295"/>
            <p:extLst>
              <p:ext uri="{D42A27DB-BD31-4B8C-83A1-F6EECF244321}">
                <p14:modId xmlns:p14="http://schemas.microsoft.com/office/powerpoint/2010/main" val="1888496365"/>
              </p:ext>
            </p:extLst>
          </p:nvPr>
        </p:nvGraphicFramePr>
        <p:xfrm>
          <a:off x="381000" y="1295401"/>
          <a:ext cx="80772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ppt_w</p:attrName>
                                        </p:attrNameLst>
                                      </p:cBhvr>
                                      <p:tavLst>
                                        <p:tav tm="0" fmla="#ppt_w*sin(2.5*pi*$)">
                                          <p:val>
                                            <p:fltVal val="0"/>
                                          </p:val>
                                        </p:tav>
                                        <p:tav tm="100000">
                                          <p:val>
                                            <p:fltVal val="1"/>
                                          </p:val>
                                        </p:tav>
                                      </p:tavLst>
                                    </p:anim>
                                    <p:anim calcmode="lin" valueType="num">
                                      <p:cBhvr>
                                        <p:cTn id="14"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11"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96200" y="6264275"/>
            <a:ext cx="573161" cy="365125"/>
          </a:xfrm>
        </p:spPr>
        <p:txBody>
          <a:bodyPr/>
          <a:lstStyle/>
          <a:p>
            <a:fld id="{3DBDEC22-2F30-4497-8CAA-5F321BA56295}" type="slidenum">
              <a:rPr lang="en-US" sz="2000" b="1" smtClean="0">
                <a:solidFill>
                  <a:prstClr val="black"/>
                </a:solidFill>
              </a:rPr>
              <a:pPr/>
              <a:t>13</a:t>
            </a:fld>
            <a:endParaRPr lang="en-US" sz="2000" b="1" dirty="0">
              <a:solidFill>
                <a:prstClr val="black"/>
              </a:solidFill>
            </a:endParaRPr>
          </a:p>
        </p:txBody>
      </p:sp>
      <p:sp>
        <p:nvSpPr>
          <p:cNvPr id="10" name="Title 1"/>
          <p:cNvSpPr>
            <a:spLocks noGrp="1"/>
          </p:cNvSpPr>
          <p:nvPr>
            <p:ph type="title"/>
          </p:nvPr>
        </p:nvSpPr>
        <p:spPr>
          <a:xfrm>
            <a:off x="166255" y="207818"/>
            <a:ext cx="4365607" cy="1330037"/>
          </a:xfrm>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Evolution of the Department of Federation Account in  OAGF</a:t>
            </a:r>
          </a:p>
        </p:txBody>
      </p:sp>
      <p:pic>
        <p:nvPicPr>
          <p:cNvPr id="11" name="Content Placeholder 8">
            <a:extLst>
              <a:ext uri="{FF2B5EF4-FFF2-40B4-BE49-F238E27FC236}">
                <a16:creationId xmlns:a16="http://schemas.microsoft.com/office/drawing/2014/main" id="{B5557967-6465-4325-9CE0-328CD72C4A20}"/>
              </a:ext>
            </a:extLst>
          </p:cNvPr>
          <p:cNvPicPr>
            <a:picLocks noGrp="1" noChangeAspect="1"/>
          </p:cNvPicPr>
          <p:nvPr>
            <p:ph idx="4294967295"/>
          </p:nvPr>
        </p:nvPicPr>
        <p:blipFill>
          <a:blip r:embed="rId2"/>
          <a:stretch>
            <a:fillRect/>
          </a:stretch>
        </p:blipFill>
        <p:spPr>
          <a:xfrm>
            <a:off x="3581400" y="1371600"/>
            <a:ext cx="5334000" cy="4114800"/>
          </a:xfrm>
          <a:prstGeom prst="rect">
            <a:avLst/>
          </a:prstGeom>
        </p:spPr>
      </p:pic>
      <p:sp>
        <p:nvSpPr>
          <p:cNvPr id="12" name="Text Placeholder 3"/>
          <p:cNvSpPr txBox="1">
            <a:spLocks/>
          </p:cNvSpPr>
          <p:nvPr/>
        </p:nvSpPr>
        <p:spPr>
          <a:xfrm>
            <a:off x="279400" y="1739900"/>
            <a:ext cx="3302000" cy="46193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The Federation Account Department is responsible for maintaining and disbursing accrued revenue into/from Federation Account in line with the formula and approved indices to the three tiers of government. </a:t>
            </a:r>
          </a:p>
        </p:txBody>
      </p:sp>
      <p:sp>
        <p:nvSpPr>
          <p:cNvPr id="13" name="Footer Placeholder 4"/>
          <p:cNvSpPr>
            <a:spLocks noGrp="1"/>
          </p:cNvSpPr>
          <p:nvPr>
            <p:ph type="ftr" sz="quarter" idx="11"/>
          </p:nvPr>
        </p:nvSpPr>
        <p:spPr>
          <a:xfrm>
            <a:off x="4953000" y="798656"/>
            <a:ext cx="4000500" cy="365125"/>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TREASURY HOUSE</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anim calcmode="lin" valueType="num">
                                      <p:cBhvr>
                                        <p:cTn id="25" dur="2000" fill="hold"/>
                                        <p:tgtEl>
                                          <p:spTgt spid="11"/>
                                        </p:tgtEl>
                                        <p:attrNameLst>
                                          <p:attrName>ppt_w</p:attrName>
                                        </p:attrNameLst>
                                      </p:cBhvr>
                                      <p:tavLst>
                                        <p:tav tm="0" fmla="#ppt_w*sin(2.5*pi*$)">
                                          <p:val>
                                            <p:fltVal val="0"/>
                                          </p:val>
                                        </p:tav>
                                        <p:tav tm="100000">
                                          <p:val>
                                            <p:fltVal val="1"/>
                                          </p:val>
                                        </p:tav>
                                      </p:tavLst>
                                    </p:anim>
                                    <p:anim calcmode="lin" valueType="num">
                                      <p:cBhvr>
                                        <p:cTn id="26"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96200" y="6324600"/>
            <a:ext cx="573161" cy="365125"/>
          </a:xfrm>
        </p:spPr>
        <p:txBody>
          <a:bodyPr/>
          <a:lstStyle/>
          <a:p>
            <a:fld id="{3DBDEC22-2F30-4497-8CAA-5F321BA56295}" type="slidenum">
              <a:rPr lang="en-US" sz="2000" b="1" smtClean="0">
                <a:solidFill>
                  <a:prstClr val="black"/>
                </a:solidFill>
              </a:rPr>
              <a:pPr/>
              <a:t>14</a:t>
            </a:fld>
            <a:endParaRPr lang="en-US" sz="2000" b="1" dirty="0">
              <a:solidFill>
                <a:prstClr val="black"/>
              </a:solidFill>
            </a:endParaRPr>
          </a:p>
        </p:txBody>
      </p:sp>
      <p:sp>
        <p:nvSpPr>
          <p:cNvPr id="10" name="Title 1"/>
          <p:cNvSpPr>
            <a:spLocks noGrp="1"/>
          </p:cNvSpPr>
          <p:nvPr>
            <p:ph type="title"/>
          </p:nvPr>
        </p:nvSpPr>
        <p:spPr>
          <a:xfrm>
            <a:off x="838200" y="365125"/>
            <a:ext cx="6781800" cy="946840"/>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Calibri"/>
              </a:rPr>
              <a:t>Evolution of the Department of Federation Account in  OAGF cont’d</a:t>
            </a:r>
          </a:p>
        </p:txBody>
      </p:sp>
      <p:sp>
        <p:nvSpPr>
          <p:cNvPr id="11" name="Content Placeholder 2"/>
          <p:cNvSpPr>
            <a:spLocks noGrp="1"/>
          </p:cNvSpPr>
          <p:nvPr>
            <p:ph idx="4294967295"/>
          </p:nvPr>
        </p:nvSpPr>
        <p:spPr>
          <a:xfrm>
            <a:off x="609600" y="1744662"/>
            <a:ext cx="8153400" cy="3436938"/>
          </a:xfrm>
          <a:prstGeom prst="rect">
            <a:avLst/>
          </a:prstGeom>
        </p:spPr>
        <p:txBody>
          <a:bodyPr>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rPr>
              <a:t>It is the only department saddled with the responsibility of performing the constitutional role of monitoring the accruals into and disbursement from the federation account as clearly stated under section 162(1-9) of 1991 constitution, Cap 15 of the laws of federal government of Nigeria, and section 1 of the financial Regulation.</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1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11"/>
                                        </p:tgtEl>
                                        <p:attrNameLst>
                                          <p:attrName>style.color</p:attrName>
                                        </p:attrNameLst>
                                      </p:cBhvr>
                                      <p:to>
                                        <p:clrVal>
                                          <a:schemeClr val="accent2"/>
                                        </p:clrVal>
                                      </p:to>
                                    </p:set>
                                    <p:set>
                                      <p:cBhvr>
                                        <p:cTn id="11" dur="500" fill="hold"/>
                                        <p:tgtEl>
                                          <p:spTgt spid="11"/>
                                        </p:tgtEl>
                                        <p:attrNameLst>
                                          <p:attrName>fillcolor</p:attrName>
                                        </p:attrNameLst>
                                      </p:cBhvr>
                                      <p:to>
                                        <p:clrVal>
                                          <a:schemeClr val="accent2"/>
                                        </p:clrVal>
                                      </p:to>
                                    </p:set>
                                    <p:set>
                                      <p:cBhvr>
                                        <p:cTn id="12"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56439" y="6324600"/>
            <a:ext cx="573161" cy="365125"/>
          </a:xfrm>
        </p:spPr>
        <p:txBody>
          <a:bodyPr/>
          <a:lstStyle/>
          <a:p>
            <a:fld id="{3DBDEC22-2F30-4497-8CAA-5F321BA56295}" type="slidenum">
              <a:rPr lang="en-US" sz="2000" b="1" smtClean="0">
                <a:solidFill>
                  <a:prstClr val="black"/>
                </a:solidFill>
              </a:rPr>
              <a:pPr/>
              <a:t>15</a:t>
            </a:fld>
            <a:endParaRPr lang="en-US" sz="2000" b="1" dirty="0">
              <a:solidFill>
                <a:prstClr val="black"/>
              </a:solidFill>
            </a:endParaRPr>
          </a:p>
        </p:txBody>
      </p:sp>
      <p:sp>
        <p:nvSpPr>
          <p:cNvPr id="10" name="Title 1"/>
          <p:cNvSpPr>
            <a:spLocks noGrp="1"/>
          </p:cNvSpPr>
          <p:nvPr>
            <p:ph type="title"/>
          </p:nvPr>
        </p:nvSpPr>
        <p:spPr>
          <a:xfrm>
            <a:off x="677334" y="318655"/>
            <a:ext cx="7171266" cy="1033067"/>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Calibri"/>
              </a:rPr>
              <a:t>Evolution of the Department of Federation Account in  OAGF cont’d</a:t>
            </a:r>
          </a:p>
        </p:txBody>
      </p:sp>
      <p:sp>
        <p:nvSpPr>
          <p:cNvPr id="11" name="Content Placeholder 2"/>
          <p:cNvSpPr>
            <a:spLocks noGrp="1"/>
          </p:cNvSpPr>
          <p:nvPr>
            <p:ph idx="4294967295"/>
          </p:nvPr>
        </p:nvSpPr>
        <p:spPr>
          <a:xfrm>
            <a:off x="677334" y="1832113"/>
            <a:ext cx="7919410" cy="4035287"/>
          </a:xfrm>
          <a:prstGeom prst="rect">
            <a:avLst/>
          </a:prstGeom>
        </p:spPr>
        <p:txBody>
          <a:bodyPr>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rPr>
              <a:t>The Department which shared similar historical existence with the mother Treasury Office was, formerly a division under the Funds department. The current Accountant-General of the Federation, Alhaji Ahmed Idris in his wisdom identified the need to obtain approval for the creation of new departments to meet up with the expansion in the treasury services for </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wipe(down)">
                                      <p:cBhvr>
                                        <p:cTn id="14" dur="580">
                                          <p:stCondLst>
                                            <p:cond delay="0"/>
                                          </p:stCondLst>
                                        </p:cTn>
                                        <p:tgtEl>
                                          <p:spTgt spid="11">
                                            <p:txEl>
                                              <p:pRg st="0" end="0"/>
                                            </p:txEl>
                                          </p:spTgt>
                                        </p:tgtEl>
                                      </p:cBhvr>
                                    </p:animEffect>
                                    <p:anim calcmode="lin" valueType="num">
                                      <p:cBhvr>
                                        <p:cTn id="15"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11">
                                            <p:txEl>
                                              <p:pRg st="0" end="0"/>
                                            </p:txEl>
                                          </p:spTgt>
                                        </p:tgtEl>
                                      </p:cBhvr>
                                      <p:to x="100000" y="60000"/>
                                    </p:animScale>
                                    <p:animScale>
                                      <p:cBhvr>
                                        <p:cTn id="21" dur="166" decel="50000">
                                          <p:stCondLst>
                                            <p:cond delay="676"/>
                                          </p:stCondLst>
                                        </p:cTn>
                                        <p:tgtEl>
                                          <p:spTgt spid="11">
                                            <p:txEl>
                                              <p:pRg st="0" end="0"/>
                                            </p:txEl>
                                          </p:spTgt>
                                        </p:tgtEl>
                                      </p:cBhvr>
                                      <p:to x="100000" y="100000"/>
                                    </p:animScale>
                                    <p:animScale>
                                      <p:cBhvr>
                                        <p:cTn id="22" dur="26">
                                          <p:stCondLst>
                                            <p:cond delay="1312"/>
                                          </p:stCondLst>
                                        </p:cTn>
                                        <p:tgtEl>
                                          <p:spTgt spid="11">
                                            <p:txEl>
                                              <p:pRg st="0" end="0"/>
                                            </p:txEl>
                                          </p:spTgt>
                                        </p:tgtEl>
                                      </p:cBhvr>
                                      <p:to x="100000" y="80000"/>
                                    </p:animScale>
                                    <p:animScale>
                                      <p:cBhvr>
                                        <p:cTn id="23" dur="166" decel="50000">
                                          <p:stCondLst>
                                            <p:cond delay="1338"/>
                                          </p:stCondLst>
                                        </p:cTn>
                                        <p:tgtEl>
                                          <p:spTgt spid="11">
                                            <p:txEl>
                                              <p:pRg st="0" end="0"/>
                                            </p:txEl>
                                          </p:spTgt>
                                        </p:tgtEl>
                                      </p:cBhvr>
                                      <p:to x="100000" y="100000"/>
                                    </p:animScale>
                                    <p:animScale>
                                      <p:cBhvr>
                                        <p:cTn id="24" dur="26">
                                          <p:stCondLst>
                                            <p:cond delay="1642"/>
                                          </p:stCondLst>
                                        </p:cTn>
                                        <p:tgtEl>
                                          <p:spTgt spid="11">
                                            <p:txEl>
                                              <p:pRg st="0" end="0"/>
                                            </p:txEl>
                                          </p:spTgt>
                                        </p:tgtEl>
                                      </p:cBhvr>
                                      <p:to x="100000" y="90000"/>
                                    </p:animScale>
                                    <p:animScale>
                                      <p:cBhvr>
                                        <p:cTn id="25" dur="166" decel="50000">
                                          <p:stCondLst>
                                            <p:cond delay="1668"/>
                                          </p:stCondLst>
                                        </p:cTn>
                                        <p:tgtEl>
                                          <p:spTgt spid="11">
                                            <p:txEl>
                                              <p:pRg st="0" end="0"/>
                                            </p:txEl>
                                          </p:spTgt>
                                        </p:tgtEl>
                                      </p:cBhvr>
                                      <p:to x="100000" y="100000"/>
                                    </p:animScale>
                                    <p:animScale>
                                      <p:cBhvr>
                                        <p:cTn id="26" dur="26">
                                          <p:stCondLst>
                                            <p:cond delay="1808"/>
                                          </p:stCondLst>
                                        </p:cTn>
                                        <p:tgtEl>
                                          <p:spTgt spid="11">
                                            <p:txEl>
                                              <p:pRg st="0" end="0"/>
                                            </p:txEl>
                                          </p:spTgt>
                                        </p:tgtEl>
                                      </p:cBhvr>
                                      <p:to x="100000" y="95000"/>
                                    </p:animScale>
                                    <p:animScale>
                                      <p:cBhvr>
                                        <p:cTn id="27" dur="166" decel="50000">
                                          <p:stCondLst>
                                            <p:cond delay="1834"/>
                                          </p:stCondLst>
                                        </p:cTn>
                                        <p:tgtEl>
                                          <p:spTgt spid="11">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96200" y="6340475"/>
            <a:ext cx="573161" cy="365125"/>
          </a:xfrm>
        </p:spPr>
        <p:txBody>
          <a:bodyPr/>
          <a:lstStyle/>
          <a:p>
            <a:fld id="{3DBDEC22-2F30-4497-8CAA-5F321BA56295}" type="slidenum">
              <a:rPr lang="en-US" sz="2000" b="1" smtClean="0">
                <a:solidFill>
                  <a:prstClr val="black"/>
                </a:solidFill>
              </a:rPr>
              <a:pPr/>
              <a:t>16</a:t>
            </a:fld>
            <a:endParaRPr lang="en-US" sz="2000" b="1" dirty="0">
              <a:solidFill>
                <a:prstClr val="black"/>
              </a:solidFill>
            </a:endParaRPr>
          </a:p>
        </p:txBody>
      </p:sp>
      <p:sp>
        <p:nvSpPr>
          <p:cNvPr id="10" name="Title 1"/>
          <p:cNvSpPr>
            <a:spLocks noGrp="1"/>
          </p:cNvSpPr>
          <p:nvPr>
            <p:ph type="title"/>
          </p:nvPr>
        </p:nvSpPr>
        <p:spPr>
          <a:xfrm>
            <a:off x="304800" y="365125"/>
            <a:ext cx="8291944" cy="973345"/>
          </a:xfrm>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Evolution of the Department of Federation Account in  OAGF cont’d</a:t>
            </a:r>
          </a:p>
        </p:txBody>
      </p:sp>
      <p:sp>
        <p:nvSpPr>
          <p:cNvPr id="11" name="Content Placeholder 2"/>
          <p:cNvSpPr>
            <a:spLocks noGrp="1"/>
          </p:cNvSpPr>
          <p:nvPr>
            <p:ph idx="4294967295"/>
          </p:nvPr>
        </p:nvSpPr>
        <p:spPr>
          <a:xfrm>
            <a:off x="304800" y="1709530"/>
            <a:ext cx="8291944" cy="3604592"/>
          </a:xfrm>
          <a:prstGeom prst="rect">
            <a:avLst/>
          </a:prstGeom>
        </p:spPr>
        <p:txBody>
          <a:bodyPr>
            <a:norm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rPr>
              <a:t>efficiency and effectiveness which eventually resulted in the establishment of six departments in the treasury and eight revenue departments in MDAs. The process went through rigorous justification sessions with Office of the Head of civil Service of the federation finally, on 26</a:t>
            </a:r>
            <a:r>
              <a:rPr kumimoji="0" lang="en-US" sz="2800" b="0" i="0" u="none" strike="noStrike" kern="0" cap="none" spc="0" normalizeH="0" baseline="30000" noProof="0" dirty="0">
                <a:ln>
                  <a:noFill/>
                </a:ln>
                <a:solidFill>
                  <a:sysClr val="windowText" lastClr="000000"/>
                </a:solidFill>
                <a:effectLst/>
                <a:uLnTx/>
                <a:uFillTx/>
              </a:rPr>
              <a:t>th</a:t>
            </a:r>
            <a:r>
              <a:rPr kumimoji="0" lang="en-US" sz="2800" b="0" i="0" u="none" strike="noStrike" kern="0" cap="none" spc="0" normalizeH="0" baseline="0" noProof="0" dirty="0">
                <a:ln>
                  <a:noFill/>
                </a:ln>
                <a:solidFill>
                  <a:sysClr val="windowText" lastClr="000000"/>
                </a:solidFill>
                <a:effectLst/>
                <a:uLnTx/>
                <a:uFillTx/>
              </a:rPr>
              <a:t> June 2018 culminated into the establishment of the brand new Federation Account Department.</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wipe(down)">
                                      <p:cBhvr>
                                        <p:cTn id="14" dur="580">
                                          <p:stCondLst>
                                            <p:cond delay="0"/>
                                          </p:stCondLst>
                                        </p:cTn>
                                        <p:tgtEl>
                                          <p:spTgt spid="11">
                                            <p:txEl>
                                              <p:pRg st="0" end="0"/>
                                            </p:txEl>
                                          </p:spTgt>
                                        </p:tgtEl>
                                      </p:cBhvr>
                                    </p:animEffect>
                                    <p:anim calcmode="lin" valueType="num">
                                      <p:cBhvr>
                                        <p:cTn id="15"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11">
                                            <p:txEl>
                                              <p:pRg st="0" end="0"/>
                                            </p:txEl>
                                          </p:spTgt>
                                        </p:tgtEl>
                                      </p:cBhvr>
                                      <p:to x="100000" y="60000"/>
                                    </p:animScale>
                                    <p:animScale>
                                      <p:cBhvr>
                                        <p:cTn id="21" dur="166" decel="50000">
                                          <p:stCondLst>
                                            <p:cond delay="676"/>
                                          </p:stCondLst>
                                        </p:cTn>
                                        <p:tgtEl>
                                          <p:spTgt spid="11">
                                            <p:txEl>
                                              <p:pRg st="0" end="0"/>
                                            </p:txEl>
                                          </p:spTgt>
                                        </p:tgtEl>
                                      </p:cBhvr>
                                      <p:to x="100000" y="100000"/>
                                    </p:animScale>
                                    <p:animScale>
                                      <p:cBhvr>
                                        <p:cTn id="22" dur="26">
                                          <p:stCondLst>
                                            <p:cond delay="1312"/>
                                          </p:stCondLst>
                                        </p:cTn>
                                        <p:tgtEl>
                                          <p:spTgt spid="11">
                                            <p:txEl>
                                              <p:pRg st="0" end="0"/>
                                            </p:txEl>
                                          </p:spTgt>
                                        </p:tgtEl>
                                      </p:cBhvr>
                                      <p:to x="100000" y="80000"/>
                                    </p:animScale>
                                    <p:animScale>
                                      <p:cBhvr>
                                        <p:cTn id="23" dur="166" decel="50000">
                                          <p:stCondLst>
                                            <p:cond delay="1338"/>
                                          </p:stCondLst>
                                        </p:cTn>
                                        <p:tgtEl>
                                          <p:spTgt spid="11">
                                            <p:txEl>
                                              <p:pRg st="0" end="0"/>
                                            </p:txEl>
                                          </p:spTgt>
                                        </p:tgtEl>
                                      </p:cBhvr>
                                      <p:to x="100000" y="100000"/>
                                    </p:animScale>
                                    <p:animScale>
                                      <p:cBhvr>
                                        <p:cTn id="24" dur="26">
                                          <p:stCondLst>
                                            <p:cond delay="1642"/>
                                          </p:stCondLst>
                                        </p:cTn>
                                        <p:tgtEl>
                                          <p:spTgt spid="11">
                                            <p:txEl>
                                              <p:pRg st="0" end="0"/>
                                            </p:txEl>
                                          </p:spTgt>
                                        </p:tgtEl>
                                      </p:cBhvr>
                                      <p:to x="100000" y="90000"/>
                                    </p:animScale>
                                    <p:animScale>
                                      <p:cBhvr>
                                        <p:cTn id="25" dur="166" decel="50000">
                                          <p:stCondLst>
                                            <p:cond delay="1668"/>
                                          </p:stCondLst>
                                        </p:cTn>
                                        <p:tgtEl>
                                          <p:spTgt spid="11">
                                            <p:txEl>
                                              <p:pRg st="0" end="0"/>
                                            </p:txEl>
                                          </p:spTgt>
                                        </p:tgtEl>
                                      </p:cBhvr>
                                      <p:to x="100000" y="100000"/>
                                    </p:animScale>
                                    <p:animScale>
                                      <p:cBhvr>
                                        <p:cTn id="26" dur="26">
                                          <p:stCondLst>
                                            <p:cond delay="1808"/>
                                          </p:stCondLst>
                                        </p:cTn>
                                        <p:tgtEl>
                                          <p:spTgt spid="11">
                                            <p:txEl>
                                              <p:pRg st="0" end="0"/>
                                            </p:txEl>
                                          </p:spTgt>
                                        </p:tgtEl>
                                      </p:cBhvr>
                                      <p:to x="100000" y="95000"/>
                                    </p:animScale>
                                    <p:animScale>
                                      <p:cBhvr>
                                        <p:cTn id="27" dur="166" decel="50000">
                                          <p:stCondLst>
                                            <p:cond delay="1834"/>
                                          </p:stCondLst>
                                        </p:cTn>
                                        <p:tgtEl>
                                          <p:spTgt spid="11">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772400" y="6264275"/>
            <a:ext cx="573161" cy="365125"/>
          </a:xfrm>
        </p:spPr>
        <p:txBody>
          <a:bodyPr/>
          <a:lstStyle/>
          <a:p>
            <a:fld id="{3DBDEC22-2F30-4497-8CAA-5F321BA56295}" type="slidenum">
              <a:rPr lang="en-US" sz="2000" b="1" smtClean="0">
                <a:solidFill>
                  <a:prstClr val="black"/>
                </a:solidFill>
              </a:rPr>
              <a:pPr/>
              <a:t>17</a:t>
            </a:fld>
            <a:endParaRPr lang="en-US" sz="2000" b="1" dirty="0">
              <a:solidFill>
                <a:prstClr val="black"/>
              </a:solidFill>
            </a:endParaRPr>
          </a:p>
        </p:txBody>
      </p:sp>
      <p:sp>
        <p:nvSpPr>
          <p:cNvPr id="10" name="Title 1"/>
          <p:cNvSpPr>
            <a:spLocks noGrp="1"/>
          </p:cNvSpPr>
          <p:nvPr>
            <p:ph type="title"/>
          </p:nvPr>
        </p:nvSpPr>
        <p:spPr>
          <a:xfrm>
            <a:off x="838200" y="365125"/>
            <a:ext cx="7758544" cy="1120775"/>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Evolution of the Department of Federation Account in  OAGF cont’d</a:t>
            </a:r>
          </a:p>
        </p:txBody>
      </p:sp>
      <p:sp>
        <p:nvSpPr>
          <p:cNvPr id="11" name="Content Placeholder 2"/>
          <p:cNvSpPr>
            <a:spLocks noGrp="1"/>
          </p:cNvSpPr>
          <p:nvPr>
            <p:ph idx="4294967295"/>
          </p:nvPr>
        </p:nvSpPr>
        <p:spPr>
          <a:xfrm>
            <a:off x="609600" y="1825625"/>
            <a:ext cx="7987144" cy="4351338"/>
          </a:xfrm>
          <a:prstGeom prst="rect">
            <a:avLst/>
          </a:prstGeom>
        </p:spPr>
        <p:txBody>
          <a:bodyPr>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rPr>
              <a:t>The establishment has supported the need to have a one stop department for everything federation revenue, the on-going transformation of the treasury service for greater efficiency, transparency and accountability as enshrined in the Economic Reform and Governance Project (ERGP) and the drive to enhance and sustain the robust achievements in the public financial management reforms</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11">
                                            <p:txEl>
                                              <p:pRg st="0" end="0"/>
                                            </p:txEl>
                                          </p:spTgt>
                                        </p:tgtEl>
                                        <p:attrNameLst>
                                          <p:attrName>r</p:attrName>
                                        </p:attrNameLst>
                                      </p:cBhvr>
                                    </p:animRot>
                                    <p:animRot by="-240000">
                                      <p:cBhvr>
                                        <p:cTn id="12" dur="200" fill="hold">
                                          <p:stCondLst>
                                            <p:cond delay="200"/>
                                          </p:stCondLst>
                                        </p:cTn>
                                        <p:tgtEl>
                                          <p:spTgt spid="11">
                                            <p:txEl>
                                              <p:pRg st="0" end="0"/>
                                            </p:txEl>
                                          </p:spTgt>
                                        </p:tgtEl>
                                        <p:attrNameLst>
                                          <p:attrName>r</p:attrName>
                                        </p:attrNameLst>
                                      </p:cBhvr>
                                    </p:animRot>
                                    <p:animRot by="240000">
                                      <p:cBhvr>
                                        <p:cTn id="13" dur="200" fill="hold">
                                          <p:stCondLst>
                                            <p:cond delay="400"/>
                                          </p:stCondLst>
                                        </p:cTn>
                                        <p:tgtEl>
                                          <p:spTgt spid="11">
                                            <p:txEl>
                                              <p:pRg st="0" end="0"/>
                                            </p:txEl>
                                          </p:spTgt>
                                        </p:tgtEl>
                                        <p:attrNameLst>
                                          <p:attrName>r</p:attrName>
                                        </p:attrNameLst>
                                      </p:cBhvr>
                                    </p:animRot>
                                    <p:animRot by="-240000">
                                      <p:cBhvr>
                                        <p:cTn id="14" dur="200" fill="hold">
                                          <p:stCondLst>
                                            <p:cond delay="600"/>
                                          </p:stCondLst>
                                        </p:cTn>
                                        <p:tgtEl>
                                          <p:spTgt spid="11">
                                            <p:txEl>
                                              <p:pRg st="0" end="0"/>
                                            </p:txEl>
                                          </p:spTgt>
                                        </p:tgtEl>
                                        <p:attrNameLst>
                                          <p:attrName>r</p:attrName>
                                        </p:attrNameLst>
                                      </p:cBhvr>
                                    </p:animRot>
                                    <p:animRot by="120000">
                                      <p:cBhvr>
                                        <p:cTn id="15" dur="200" fill="hold">
                                          <p:stCondLst>
                                            <p:cond delay="800"/>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96200" y="6340475"/>
            <a:ext cx="573161" cy="365125"/>
          </a:xfrm>
        </p:spPr>
        <p:txBody>
          <a:bodyPr/>
          <a:lstStyle/>
          <a:p>
            <a:fld id="{3DBDEC22-2F30-4497-8CAA-5F321BA56295}" type="slidenum">
              <a:rPr lang="en-US" sz="2000" b="1" smtClean="0">
                <a:solidFill>
                  <a:prstClr val="black"/>
                </a:solidFill>
              </a:rPr>
              <a:pPr/>
              <a:t>18</a:t>
            </a:fld>
            <a:endParaRPr lang="en-US" sz="2000" b="1" dirty="0">
              <a:solidFill>
                <a:prstClr val="black"/>
              </a:solidFill>
            </a:endParaRPr>
          </a:p>
        </p:txBody>
      </p:sp>
      <p:sp>
        <p:nvSpPr>
          <p:cNvPr id="10" name="Title 1"/>
          <p:cNvSpPr>
            <a:spLocks noGrp="1"/>
          </p:cNvSpPr>
          <p:nvPr>
            <p:ph type="title"/>
          </p:nvPr>
        </p:nvSpPr>
        <p:spPr>
          <a:xfrm>
            <a:off x="609600" y="609600"/>
            <a:ext cx="6743883" cy="548157"/>
          </a:xfrm>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rPr>
              <a:t>Business Rules of Federation Account</a:t>
            </a:r>
          </a:p>
        </p:txBody>
      </p:sp>
      <p:pic>
        <p:nvPicPr>
          <p:cNvPr id="11" name="Content Placeholder 8"/>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572001" y="1600200"/>
            <a:ext cx="4114799" cy="3906981"/>
          </a:xfrm>
          <a:prstGeom prst="rect">
            <a:avLst/>
          </a:prstGeom>
        </p:spPr>
      </p:pic>
      <p:sp>
        <p:nvSpPr>
          <p:cNvPr id="12" name="Text Placeholder 3"/>
          <p:cNvSpPr txBox="1">
            <a:spLocks/>
          </p:cNvSpPr>
          <p:nvPr/>
        </p:nvSpPr>
        <p:spPr>
          <a:xfrm>
            <a:off x="437321" y="1600200"/>
            <a:ext cx="3753679" cy="390698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7000"/>
              </a:lnSpc>
              <a:spcBef>
                <a:spcPts val="0"/>
              </a:spcBef>
              <a:spcAft>
                <a:spcPts val="800"/>
              </a:spcAft>
              <a:buFont typeface="Arial"/>
              <a:buChar char="•"/>
              <a:tabLst>
                <a:tab pos="457200" algn="l"/>
              </a:tabLst>
            </a:pPr>
            <a:r>
              <a:rPr lang="en-GB" sz="2200" dirty="0">
                <a:latin typeface="Comic Sans MS"/>
                <a:ea typeface="Calibri"/>
                <a:cs typeface="Times New Roman"/>
              </a:rPr>
              <a:t>The Federation Account is an account that is operated and maintained by the Accountant General of the Federation (AGF) but guided by the provisions of the Constitution and Laws of the Federation. </a:t>
            </a:r>
            <a:endParaRPr lang="en-US" sz="2200" dirty="0">
              <a:latin typeface="Calibri"/>
              <a:ea typeface="Calibri"/>
              <a:cs typeface="Times New Roman"/>
            </a:endParaRP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wipe(down)">
                                      <p:cBhvr>
                                        <p:cTn id="14" dur="580">
                                          <p:stCondLst>
                                            <p:cond delay="0"/>
                                          </p:stCondLst>
                                        </p:cTn>
                                        <p:tgtEl>
                                          <p:spTgt spid="12">
                                            <p:txEl>
                                              <p:pRg st="0" end="0"/>
                                            </p:txEl>
                                          </p:spTgt>
                                        </p:tgtEl>
                                      </p:cBhvr>
                                    </p:animEffect>
                                    <p:anim calcmode="lin" valueType="num">
                                      <p:cBhvr>
                                        <p:cTn id="15" dur="1822" tmFilter="0,0; 0.14,0.36; 0.43,0.73; 0.71,0.91; 1.0,1.0">
                                          <p:stCondLst>
                                            <p:cond delay="0"/>
                                          </p:stCondLst>
                                        </p:cTn>
                                        <p:tgtEl>
                                          <p:spTgt spid="12">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2">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2">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2">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2">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12">
                                            <p:txEl>
                                              <p:pRg st="0" end="0"/>
                                            </p:txEl>
                                          </p:spTgt>
                                        </p:tgtEl>
                                      </p:cBhvr>
                                      <p:to x="100000" y="60000"/>
                                    </p:animScale>
                                    <p:animScale>
                                      <p:cBhvr>
                                        <p:cTn id="21" dur="166" decel="50000">
                                          <p:stCondLst>
                                            <p:cond delay="676"/>
                                          </p:stCondLst>
                                        </p:cTn>
                                        <p:tgtEl>
                                          <p:spTgt spid="12">
                                            <p:txEl>
                                              <p:pRg st="0" end="0"/>
                                            </p:txEl>
                                          </p:spTgt>
                                        </p:tgtEl>
                                      </p:cBhvr>
                                      <p:to x="100000" y="100000"/>
                                    </p:animScale>
                                    <p:animScale>
                                      <p:cBhvr>
                                        <p:cTn id="22" dur="26">
                                          <p:stCondLst>
                                            <p:cond delay="1312"/>
                                          </p:stCondLst>
                                        </p:cTn>
                                        <p:tgtEl>
                                          <p:spTgt spid="12">
                                            <p:txEl>
                                              <p:pRg st="0" end="0"/>
                                            </p:txEl>
                                          </p:spTgt>
                                        </p:tgtEl>
                                      </p:cBhvr>
                                      <p:to x="100000" y="80000"/>
                                    </p:animScale>
                                    <p:animScale>
                                      <p:cBhvr>
                                        <p:cTn id="23" dur="166" decel="50000">
                                          <p:stCondLst>
                                            <p:cond delay="1338"/>
                                          </p:stCondLst>
                                        </p:cTn>
                                        <p:tgtEl>
                                          <p:spTgt spid="12">
                                            <p:txEl>
                                              <p:pRg st="0" end="0"/>
                                            </p:txEl>
                                          </p:spTgt>
                                        </p:tgtEl>
                                      </p:cBhvr>
                                      <p:to x="100000" y="100000"/>
                                    </p:animScale>
                                    <p:animScale>
                                      <p:cBhvr>
                                        <p:cTn id="24" dur="26">
                                          <p:stCondLst>
                                            <p:cond delay="1642"/>
                                          </p:stCondLst>
                                        </p:cTn>
                                        <p:tgtEl>
                                          <p:spTgt spid="12">
                                            <p:txEl>
                                              <p:pRg st="0" end="0"/>
                                            </p:txEl>
                                          </p:spTgt>
                                        </p:tgtEl>
                                      </p:cBhvr>
                                      <p:to x="100000" y="90000"/>
                                    </p:animScale>
                                    <p:animScale>
                                      <p:cBhvr>
                                        <p:cTn id="25" dur="166" decel="50000">
                                          <p:stCondLst>
                                            <p:cond delay="1668"/>
                                          </p:stCondLst>
                                        </p:cTn>
                                        <p:tgtEl>
                                          <p:spTgt spid="12">
                                            <p:txEl>
                                              <p:pRg st="0" end="0"/>
                                            </p:txEl>
                                          </p:spTgt>
                                        </p:tgtEl>
                                      </p:cBhvr>
                                      <p:to x="100000" y="100000"/>
                                    </p:animScale>
                                    <p:animScale>
                                      <p:cBhvr>
                                        <p:cTn id="26" dur="26">
                                          <p:stCondLst>
                                            <p:cond delay="1808"/>
                                          </p:stCondLst>
                                        </p:cTn>
                                        <p:tgtEl>
                                          <p:spTgt spid="12">
                                            <p:txEl>
                                              <p:pRg st="0" end="0"/>
                                            </p:txEl>
                                          </p:spTgt>
                                        </p:tgtEl>
                                      </p:cBhvr>
                                      <p:to x="100000" y="95000"/>
                                    </p:animScale>
                                    <p:animScale>
                                      <p:cBhvr>
                                        <p:cTn id="27" dur="166" decel="50000">
                                          <p:stCondLst>
                                            <p:cond delay="1834"/>
                                          </p:stCondLst>
                                        </p:cTn>
                                        <p:tgtEl>
                                          <p:spTgt spid="12">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anim calcmode="lin" valueType="num">
                                      <p:cBhvr>
                                        <p:cTn id="33" dur="2000" fill="hold"/>
                                        <p:tgtEl>
                                          <p:spTgt spid="11"/>
                                        </p:tgtEl>
                                        <p:attrNameLst>
                                          <p:attrName>ppt_w</p:attrName>
                                        </p:attrNameLst>
                                      </p:cBhvr>
                                      <p:tavLst>
                                        <p:tav tm="0" fmla="#ppt_w*sin(2.5*pi*$)">
                                          <p:val>
                                            <p:fltVal val="0"/>
                                          </p:val>
                                        </p:tav>
                                        <p:tav tm="100000">
                                          <p:val>
                                            <p:fltVal val="1"/>
                                          </p:val>
                                        </p:tav>
                                      </p:tavLst>
                                    </p:anim>
                                    <p:anim calcmode="lin" valueType="num">
                                      <p:cBhvr>
                                        <p:cTn id="34"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96200" y="6264275"/>
            <a:ext cx="573161" cy="365125"/>
          </a:xfrm>
        </p:spPr>
        <p:txBody>
          <a:bodyPr/>
          <a:lstStyle/>
          <a:p>
            <a:fld id="{3DBDEC22-2F30-4497-8CAA-5F321BA56295}" type="slidenum">
              <a:rPr lang="en-US" sz="2000" b="1" smtClean="0">
                <a:solidFill>
                  <a:prstClr val="black"/>
                </a:solidFill>
              </a:rPr>
              <a:pPr/>
              <a:t>19</a:t>
            </a:fld>
            <a:endParaRPr lang="en-US" sz="2000" b="1" dirty="0">
              <a:solidFill>
                <a:prstClr val="black"/>
              </a:solidFill>
            </a:endParaRPr>
          </a:p>
        </p:txBody>
      </p:sp>
      <p:sp>
        <p:nvSpPr>
          <p:cNvPr id="10" name="Title 1"/>
          <p:cNvSpPr>
            <a:spLocks noGrp="1"/>
          </p:cNvSpPr>
          <p:nvPr>
            <p:ph type="title"/>
          </p:nvPr>
        </p:nvSpPr>
        <p:spPr>
          <a:xfrm>
            <a:off x="457200" y="304800"/>
            <a:ext cx="5857460" cy="453979"/>
          </a:xfrm>
          <a:prstGeom prst="rect">
            <a:avLst/>
          </a:prstGeom>
        </p:spPr>
        <p:txBody>
          <a:bodyPr>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rPr>
              <a:t>Business Rules of Federation</a:t>
            </a:r>
            <a:br>
              <a:rPr kumimoji="0" lang="en-US" sz="2400" b="1" i="0" u="none" strike="noStrike" kern="0" cap="none" spc="0" normalizeH="0" baseline="0" noProof="0" dirty="0">
                <a:ln>
                  <a:noFill/>
                </a:ln>
                <a:effectLst/>
                <a:uLnTx/>
                <a:uFillTx/>
              </a:rPr>
            </a:br>
            <a:r>
              <a:rPr kumimoji="0" lang="en-US" sz="2400" b="1" i="0" u="none" strike="noStrike" kern="0" cap="none" spc="0" normalizeH="0" baseline="0" noProof="0" dirty="0">
                <a:ln>
                  <a:noFill/>
                </a:ln>
                <a:effectLst/>
                <a:uLnTx/>
                <a:uFillTx/>
              </a:rPr>
              <a:t>Account Cont’d</a:t>
            </a:r>
          </a:p>
        </p:txBody>
      </p:sp>
      <p:sp>
        <p:nvSpPr>
          <p:cNvPr id="11" name="Text Placeholder 3"/>
          <p:cNvSpPr txBox="1">
            <a:spLocks/>
          </p:cNvSpPr>
          <p:nvPr/>
        </p:nvSpPr>
        <p:spPr>
          <a:xfrm>
            <a:off x="371060" y="1086678"/>
            <a:ext cx="4200941" cy="56347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sysClr val="windowText" lastClr="000000"/>
                </a:solidFill>
                <a:effectLst/>
                <a:uLnTx/>
                <a:uFillTx/>
                <a:latin typeface="Calibri"/>
                <a:ea typeface="+mn-ea"/>
                <a:cs typeface="+mn-cs"/>
              </a:rPr>
              <a:t>Section 162(1) of the 1999 Constitution of the Federal Republic of Nigeria; states that the Federation shall maintain a special account to be called “the Federation Account” into which shall be paid all revenues collected by the Government of the Federation, except the proceeds from the personal income tax of the personnel of the Armed Forces of the federation, the Nigeria Police Force, the Ministry or Department charged with responsibility of Foreign Affairs and the residents of the Federal Capital Territory.</a:t>
            </a:r>
            <a:endParaRPr kumimoji="0" lang="en-US" sz="2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2" name="Content Placeholder 8">
            <a:extLst>
              <a:ext uri="{FF2B5EF4-FFF2-40B4-BE49-F238E27FC236}">
                <a16:creationId xmlns:a16="http://schemas.microsoft.com/office/drawing/2014/main" id="{3F6EEBD3-6D97-4156-94BE-BB9E24BA1D21}"/>
              </a:ext>
            </a:extLst>
          </p:cNvPr>
          <p:cNvSpPr>
            <a:spLocks noGrp="1"/>
          </p:cNvSpPr>
          <p:nvPr>
            <p:ph idx="4294967295"/>
          </p:nvPr>
        </p:nvSpPr>
        <p:spPr>
          <a:xfrm>
            <a:off x="6248400" y="455806"/>
            <a:ext cx="1877289" cy="482204"/>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ysClr val="windowText" lastClr="000000"/>
                </a:solidFill>
                <a:effectLst/>
                <a:uLnTx/>
                <a:uFillTx/>
              </a:rPr>
              <a:t>FAAC MEETING </a:t>
            </a:r>
          </a:p>
        </p:txBody>
      </p:sp>
      <p:pic>
        <p:nvPicPr>
          <p:cNvPr id="13"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090410"/>
            <a:ext cx="4191001" cy="4472190"/>
          </a:xfrm>
          <a:prstGeom prst="rect">
            <a:avLst/>
          </a:prstGeom>
        </p:spPr>
      </p:pic>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80">
                                          <p:stCondLst>
                                            <p:cond delay="0"/>
                                          </p:stCondLst>
                                        </p:cTn>
                                        <p:tgtEl>
                                          <p:spTgt spid="11">
                                            <p:txEl>
                                              <p:pRg st="0" end="0"/>
                                            </p:txEl>
                                          </p:spTgt>
                                        </p:tgtEl>
                                      </p:cBhvr>
                                    </p:animEffect>
                                    <p:anim calcmode="lin" valueType="num">
                                      <p:cBhvr>
                                        <p:cTn id="13"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xEl>
                                              <p:pRg st="0" end="0"/>
                                            </p:txEl>
                                          </p:spTgt>
                                        </p:tgtEl>
                                      </p:cBhvr>
                                      <p:to x="100000" y="60000"/>
                                    </p:animScale>
                                    <p:animScale>
                                      <p:cBhvr>
                                        <p:cTn id="19" dur="166" decel="50000">
                                          <p:stCondLst>
                                            <p:cond delay="676"/>
                                          </p:stCondLst>
                                        </p:cTn>
                                        <p:tgtEl>
                                          <p:spTgt spid="11">
                                            <p:txEl>
                                              <p:pRg st="0" end="0"/>
                                            </p:txEl>
                                          </p:spTgt>
                                        </p:tgtEl>
                                      </p:cBhvr>
                                      <p:to x="100000" y="100000"/>
                                    </p:animScale>
                                    <p:animScale>
                                      <p:cBhvr>
                                        <p:cTn id="20" dur="26">
                                          <p:stCondLst>
                                            <p:cond delay="1312"/>
                                          </p:stCondLst>
                                        </p:cTn>
                                        <p:tgtEl>
                                          <p:spTgt spid="11">
                                            <p:txEl>
                                              <p:pRg st="0" end="0"/>
                                            </p:txEl>
                                          </p:spTgt>
                                        </p:tgtEl>
                                      </p:cBhvr>
                                      <p:to x="100000" y="80000"/>
                                    </p:animScale>
                                    <p:animScale>
                                      <p:cBhvr>
                                        <p:cTn id="21" dur="166" decel="50000">
                                          <p:stCondLst>
                                            <p:cond delay="1338"/>
                                          </p:stCondLst>
                                        </p:cTn>
                                        <p:tgtEl>
                                          <p:spTgt spid="11">
                                            <p:txEl>
                                              <p:pRg st="0" end="0"/>
                                            </p:txEl>
                                          </p:spTgt>
                                        </p:tgtEl>
                                      </p:cBhvr>
                                      <p:to x="100000" y="100000"/>
                                    </p:animScale>
                                    <p:animScale>
                                      <p:cBhvr>
                                        <p:cTn id="22" dur="26">
                                          <p:stCondLst>
                                            <p:cond delay="1642"/>
                                          </p:stCondLst>
                                        </p:cTn>
                                        <p:tgtEl>
                                          <p:spTgt spid="11">
                                            <p:txEl>
                                              <p:pRg st="0" end="0"/>
                                            </p:txEl>
                                          </p:spTgt>
                                        </p:tgtEl>
                                      </p:cBhvr>
                                      <p:to x="100000" y="90000"/>
                                    </p:animScale>
                                    <p:animScale>
                                      <p:cBhvr>
                                        <p:cTn id="23" dur="166" decel="50000">
                                          <p:stCondLst>
                                            <p:cond delay="1668"/>
                                          </p:stCondLst>
                                        </p:cTn>
                                        <p:tgtEl>
                                          <p:spTgt spid="11">
                                            <p:txEl>
                                              <p:pRg st="0" end="0"/>
                                            </p:txEl>
                                          </p:spTgt>
                                        </p:tgtEl>
                                      </p:cBhvr>
                                      <p:to x="100000" y="100000"/>
                                    </p:animScale>
                                    <p:animScale>
                                      <p:cBhvr>
                                        <p:cTn id="24" dur="26">
                                          <p:stCondLst>
                                            <p:cond delay="1808"/>
                                          </p:stCondLst>
                                        </p:cTn>
                                        <p:tgtEl>
                                          <p:spTgt spid="11">
                                            <p:txEl>
                                              <p:pRg st="0" end="0"/>
                                            </p:txEl>
                                          </p:spTgt>
                                        </p:tgtEl>
                                      </p:cBhvr>
                                      <p:to x="100000" y="95000"/>
                                    </p:animScale>
                                    <p:animScale>
                                      <p:cBhvr>
                                        <p:cTn id="25" dur="166" decel="50000">
                                          <p:stCondLst>
                                            <p:cond delay="1834"/>
                                          </p:stCondLst>
                                        </p:cTn>
                                        <p:tgtEl>
                                          <p:spTgt spid="11">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 calcmode="lin" valueType="num">
                                      <p:cBhvr additive="base">
                                        <p:cTn id="3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P spid="1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grpSp>
      <p:sp>
        <p:nvSpPr>
          <p:cNvPr id="7" name="Title 1"/>
          <p:cNvSpPr>
            <a:spLocks noGrp="1"/>
          </p:cNvSpPr>
          <p:nvPr>
            <p:ph type="title"/>
          </p:nvPr>
        </p:nvSpPr>
        <p:spPr>
          <a:xfrm>
            <a:off x="304800" y="465909"/>
            <a:ext cx="8596668" cy="892629"/>
          </a:xfrm>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ysClr val="windowText" lastClr="000000"/>
                </a:solidFill>
                <a:effectLst/>
                <a:uLnTx/>
                <a:uFillTx/>
              </a:rPr>
              <a:t>Presentation Outline</a:t>
            </a:r>
          </a:p>
        </p:txBody>
      </p:sp>
      <p:sp>
        <p:nvSpPr>
          <p:cNvPr id="10" name="Content Placeholder 2"/>
          <p:cNvSpPr>
            <a:spLocks noGrp="1"/>
          </p:cNvSpPr>
          <p:nvPr>
            <p:ph idx="4294967295"/>
          </p:nvPr>
        </p:nvSpPr>
        <p:spPr>
          <a:xfrm>
            <a:off x="152400" y="1524001"/>
            <a:ext cx="8785641" cy="4648200"/>
          </a:xfrm>
          <a:prstGeom prst="rect">
            <a:avLst/>
          </a:prstGeom>
        </p:spPr>
        <p:txBody>
          <a:bodyPr>
            <a:noAutofit/>
          </a:bodyPr>
          <a:lstStyle/>
          <a:p>
            <a:pPr>
              <a:lnSpc>
                <a:spcPct val="100000"/>
              </a:lnSpc>
              <a:spcBef>
                <a:spcPts val="0"/>
              </a:spcBef>
              <a:buClrTx/>
            </a:pPr>
            <a:r>
              <a:rPr kumimoji="0" lang="en-US" sz="2400" b="0" i="0" u="none" strike="noStrike" kern="0" cap="none" spc="0" normalizeH="0" baseline="0" noProof="0" dirty="0">
                <a:ln>
                  <a:noFill/>
                </a:ln>
                <a:solidFill>
                  <a:sysClr val="windowText" lastClr="000000"/>
                </a:solidFill>
                <a:effectLst/>
                <a:uLnTx/>
                <a:uFillTx/>
              </a:rPr>
              <a:t>Understanding the meaning of  Federating States</a:t>
            </a:r>
          </a:p>
          <a:p>
            <a:pPr>
              <a:lnSpc>
                <a:spcPct val="100000"/>
              </a:lnSpc>
              <a:spcBef>
                <a:spcPts val="0"/>
              </a:spcBef>
              <a:buClrTx/>
            </a:pPr>
            <a:r>
              <a:rPr kumimoji="0" lang="en-US" sz="2200" b="0" i="0" u="none" strike="noStrike" kern="0" cap="none" spc="0" normalizeH="0" baseline="0" noProof="0" dirty="0">
                <a:ln>
                  <a:noFill/>
                </a:ln>
                <a:solidFill>
                  <a:sysClr val="windowText" lastClr="000000"/>
                </a:solidFill>
                <a:effectLst/>
                <a:uLnTx/>
                <a:uFillTx/>
              </a:rPr>
              <a:t>Understanding the meaning of Fiscal Federalism</a:t>
            </a:r>
          </a:p>
          <a:p>
            <a:pPr>
              <a:lnSpc>
                <a:spcPct val="100000"/>
              </a:lnSpc>
              <a:spcBef>
                <a:spcPts val="0"/>
              </a:spcBef>
              <a:buClrTx/>
            </a:pPr>
            <a:r>
              <a:rPr kumimoji="0" lang="en-US" sz="2400" b="0" i="0" u="none" strike="noStrike" kern="0" cap="none" spc="0" normalizeH="0" baseline="0" noProof="0" dirty="0">
                <a:ln>
                  <a:noFill/>
                </a:ln>
                <a:solidFill>
                  <a:sysClr val="windowText" lastClr="000000"/>
                </a:solidFill>
                <a:effectLst/>
                <a:uLnTx/>
                <a:uFillTx/>
              </a:rPr>
              <a:t>Establishment of OAGF</a:t>
            </a:r>
          </a:p>
          <a:p>
            <a:pPr>
              <a:lnSpc>
                <a:spcPct val="100000"/>
              </a:lnSpc>
              <a:spcBef>
                <a:spcPts val="0"/>
              </a:spcBef>
              <a:buClrTx/>
            </a:pPr>
            <a:r>
              <a:rPr kumimoji="0" lang="en-US" sz="2400" b="0" i="0" u="none" strike="noStrike" kern="0" cap="none" spc="0" normalizeH="0" baseline="0" noProof="0" dirty="0">
                <a:ln>
                  <a:noFill/>
                </a:ln>
                <a:solidFill>
                  <a:sysClr val="windowText" lastClr="000000"/>
                </a:solidFill>
                <a:effectLst/>
                <a:uLnTx/>
                <a:uFillTx/>
              </a:rPr>
              <a:t>Evolution of the Department of Federation Account</a:t>
            </a:r>
          </a:p>
          <a:p>
            <a:pPr>
              <a:lnSpc>
                <a:spcPct val="100000"/>
              </a:lnSpc>
              <a:spcBef>
                <a:spcPts val="0"/>
              </a:spcBef>
              <a:buClrTx/>
            </a:pPr>
            <a:r>
              <a:rPr kumimoji="0" lang="en-US" sz="2400" b="0" i="0" u="none" strike="noStrike" kern="0" cap="none" spc="0" normalizeH="0" baseline="0" noProof="0" dirty="0">
                <a:ln>
                  <a:noFill/>
                </a:ln>
                <a:solidFill>
                  <a:sysClr val="windowText" lastClr="000000"/>
                </a:solidFill>
                <a:effectLst/>
                <a:uLnTx/>
                <a:uFillTx/>
              </a:rPr>
              <a:t>Business Rule of Federation Account</a:t>
            </a:r>
          </a:p>
          <a:p>
            <a:pPr>
              <a:lnSpc>
                <a:spcPct val="100000"/>
              </a:lnSpc>
              <a:spcBef>
                <a:spcPts val="0"/>
              </a:spcBef>
              <a:buClrTx/>
            </a:pPr>
            <a:r>
              <a:rPr kumimoji="0" lang="en-US" sz="2400" b="0" i="0" u="none" strike="noStrike" kern="0" cap="none" spc="0" normalizeH="0" baseline="0" noProof="0" dirty="0">
                <a:ln>
                  <a:noFill/>
                </a:ln>
                <a:solidFill>
                  <a:sysClr val="windowText" lastClr="000000"/>
                </a:solidFill>
                <a:effectLst/>
                <a:uLnTx/>
                <a:uFillTx/>
              </a:rPr>
              <a:t>Appraisal of Revenue inflows into the Federation Account from 2016- 2020</a:t>
            </a:r>
          </a:p>
          <a:p>
            <a:pPr>
              <a:lnSpc>
                <a:spcPct val="100000"/>
              </a:lnSpc>
              <a:spcBef>
                <a:spcPts val="0"/>
              </a:spcBef>
              <a:buClrTx/>
            </a:pPr>
            <a:r>
              <a:rPr kumimoji="0" lang="en-US" sz="2400" b="0" i="0" u="none" strike="noStrike" kern="0" cap="none" spc="0" normalizeH="0" baseline="0" noProof="0" dirty="0">
                <a:ln>
                  <a:noFill/>
                </a:ln>
                <a:solidFill>
                  <a:sysClr val="windowText" lastClr="000000"/>
                </a:solidFill>
                <a:effectLst/>
                <a:uLnTx/>
                <a:uFillTx/>
              </a:rPr>
              <a:t> Challenges to inflows into the Federation Account</a:t>
            </a:r>
            <a:endParaRPr lang="en-US" sz="2400" kern="0" cap="none" dirty="0">
              <a:solidFill>
                <a:sysClr val="windowText" lastClr="000000"/>
              </a:solidFill>
            </a:endParaRPr>
          </a:p>
          <a:p>
            <a:pPr>
              <a:lnSpc>
                <a:spcPct val="100000"/>
              </a:lnSpc>
              <a:spcBef>
                <a:spcPts val="0"/>
              </a:spcBef>
              <a:buClrTx/>
            </a:pPr>
            <a:r>
              <a:rPr kumimoji="0" lang="en-US" sz="2400" b="0" i="0" u="none" strike="noStrike" kern="0" cap="none" spc="0" normalizeH="0" baseline="0" noProof="0" dirty="0">
                <a:ln>
                  <a:noFill/>
                </a:ln>
                <a:solidFill>
                  <a:sysClr val="windowText" lastClr="000000"/>
                </a:solidFill>
                <a:effectLst/>
                <a:uLnTx/>
                <a:uFillTx/>
              </a:rPr>
              <a:t>Suggested solution to improve inflows into Special Accounts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   Conclusion.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 name="Slide Number Placeholder 1"/>
          <p:cNvSpPr>
            <a:spLocks noGrp="1"/>
          </p:cNvSpPr>
          <p:nvPr>
            <p:ph type="sldNum" sz="quarter" idx="12"/>
          </p:nvPr>
        </p:nvSpPr>
        <p:spPr>
          <a:xfrm>
            <a:off x="7580239" y="6248400"/>
            <a:ext cx="573161" cy="365125"/>
          </a:xfrm>
        </p:spPr>
        <p:txBody>
          <a:bodyPr/>
          <a:lstStyle/>
          <a:p>
            <a:fld id="{3DBDEC22-2F30-4497-8CAA-5F321BA56295}" type="slidenum">
              <a:rPr lang="en-US" sz="2000" b="1" smtClean="0">
                <a:solidFill>
                  <a:prstClr val="black"/>
                </a:solidFill>
              </a:rPr>
              <a:pPr/>
              <a:t>2</a:t>
            </a:fld>
            <a:endParaRPr lang="en-US" sz="2000" b="1" dirty="0">
              <a:solidFill>
                <a:prstClr val="black"/>
              </a:solidFill>
            </a:endParaRPr>
          </a:p>
        </p:txBody>
      </p:sp>
    </p:spTree>
    <p:extLst>
      <p:ext uri="{BB962C8B-B14F-4D97-AF65-F5344CB8AC3E}">
        <p14:creationId xmlns:p14="http://schemas.microsoft.com/office/powerpoint/2010/main" val="370041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anim calcmode="lin" valueType="num">
                                      <p:cBhvr>
                                        <p:cTn id="2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fade">
                                      <p:cBhvr>
                                        <p:cTn id="28" dur="1000"/>
                                        <p:tgtEl>
                                          <p:spTgt spid="10">
                                            <p:txEl>
                                              <p:pRg st="2" end="2"/>
                                            </p:txEl>
                                          </p:spTgt>
                                        </p:tgtEl>
                                      </p:cBhvr>
                                    </p:animEffect>
                                    <p:anim calcmode="lin" valueType="num">
                                      <p:cBhvr>
                                        <p:cTn id="29"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fade">
                                      <p:cBhvr>
                                        <p:cTn id="35" dur="1000"/>
                                        <p:tgtEl>
                                          <p:spTgt spid="10">
                                            <p:txEl>
                                              <p:pRg st="3" end="3"/>
                                            </p:txEl>
                                          </p:spTgt>
                                        </p:tgtEl>
                                      </p:cBhvr>
                                    </p:animEffect>
                                    <p:anim calcmode="lin" valueType="num">
                                      <p:cBhvr>
                                        <p:cTn id="36"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xEl>
                                              <p:pRg st="4" end="4"/>
                                            </p:txEl>
                                          </p:spTgt>
                                        </p:tgtEl>
                                        <p:attrNameLst>
                                          <p:attrName>style.visibility</p:attrName>
                                        </p:attrNameLst>
                                      </p:cBhvr>
                                      <p:to>
                                        <p:strVal val="visible"/>
                                      </p:to>
                                    </p:set>
                                    <p:animEffect transition="in" filter="fade">
                                      <p:cBhvr>
                                        <p:cTn id="42" dur="1000"/>
                                        <p:tgtEl>
                                          <p:spTgt spid="10">
                                            <p:txEl>
                                              <p:pRg st="4" end="4"/>
                                            </p:txEl>
                                          </p:spTgt>
                                        </p:tgtEl>
                                      </p:cBhvr>
                                    </p:animEffect>
                                    <p:anim calcmode="lin" valueType="num">
                                      <p:cBhvr>
                                        <p:cTn id="43"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xEl>
                                              <p:pRg st="5" end="5"/>
                                            </p:txEl>
                                          </p:spTgt>
                                        </p:tgtEl>
                                        <p:attrNameLst>
                                          <p:attrName>style.visibility</p:attrName>
                                        </p:attrNameLst>
                                      </p:cBhvr>
                                      <p:to>
                                        <p:strVal val="visible"/>
                                      </p:to>
                                    </p:set>
                                    <p:animEffect transition="in" filter="fade">
                                      <p:cBhvr>
                                        <p:cTn id="49" dur="1000"/>
                                        <p:tgtEl>
                                          <p:spTgt spid="10">
                                            <p:txEl>
                                              <p:pRg st="5" end="5"/>
                                            </p:txEl>
                                          </p:spTgt>
                                        </p:tgtEl>
                                      </p:cBhvr>
                                    </p:animEffect>
                                    <p:anim calcmode="lin" valueType="num">
                                      <p:cBhvr>
                                        <p:cTn id="50"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fade">
                                      <p:cBhvr>
                                        <p:cTn id="56" dur="1000"/>
                                        <p:tgtEl>
                                          <p:spTgt spid="10">
                                            <p:txEl>
                                              <p:pRg st="6" end="6"/>
                                            </p:txEl>
                                          </p:spTgt>
                                        </p:tgtEl>
                                      </p:cBhvr>
                                    </p:animEffect>
                                    <p:anim calcmode="lin" valueType="num">
                                      <p:cBhvr>
                                        <p:cTn id="57"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0">
                                            <p:txEl>
                                              <p:pRg st="7" end="7"/>
                                            </p:txEl>
                                          </p:spTgt>
                                        </p:tgtEl>
                                        <p:attrNameLst>
                                          <p:attrName>style.visibility</p:attrName>
                                        </p:attrNameLst>
                                      </p:cBhvr>
                                      <p:to>
                                        <p:strVal val="visible"/>
                                      </p:to>
                                    </p:set>
                                    <p:animEffect transition="in" filter="fade">
                                      <p:cBhvr>
                                        <p:cTn id="63" dur="1000"/>
                                        <p:tgtEl>
                                          <p:spTgt spid="10">
                                            <p:txEl>
                                              <p:pRg st="7" end="7"/>
                                            </p:txEl>
                                          </p:spTgt>
                                        </p:tgtEl>
                                      </p:cBhvr>
                                    </p:animEffect>
                                    <p:anim calcmode="lin" valueType="num">
                                      <p:cBhvr>
                                        <p:cTn id="64"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0">
                                            <p:txEl>
                                              <p:pRg st="8" end="8"/>
                                            </p:txEl>
                                          </p:spTgt>
                                        </p:tgtEl>
                                        <p:attrNameLst>
                                          <p:attrName>style.visibility</p:attrName>
                                        </p:attrNameLst>
                                      </p:cBhvr>
                                      <p:to>
                                        <p:strVal val="visible"/>
                                      </p:to>
                                    </p:set>
                                    <p:animEffect transition="in" filter="fade">
                                      <p:cBhvr>
                                        <p:cTn id="70" dur="1000"/>
                                        <p:tgtEl>
                                          <p:spTgt spid="10">
                                            <p:txEl>
                                              <p:pRg st="8" end="8"/>
                                            </p:txEl>
                                          </p:spTgt>
                                        </p:tgtEl>
                                      </p:cBhvr>
                                    </p:animEffect>
                                    <p:anim calcmode="lin" valueType="num">
                                      <p:cBhvr>
                                        <p:cTn id="71"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10">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808839" y="6264275"/>
            <a:ext cx="573161" cy="365125"/>
          </a:xfrm>
        </p:spPr>
        <p:txBody>
          <a:bodyPr/>
          <a:lstStyle/>
          <a:p>
            <a:fld id="{3DBDEC22-2F30-4497-8CAA-5F321BA56295}" type="slidenum">
              <a:rPr lang="en-US" sz="2000" b="1" smtClean="0">
                <a:solidFill>
                  <a:prstClr val="black"/>
                </a:solidFill>
              </a:rPr>
              <a:pPr/>
              <a:t>20</a:t>
            </a:fld>
            <a:endParaRPr lang="en-US" sz="2000" b="1" dirty="0">
              <a:solidFill>
                <a:prstClr val="black"/>
              </a:solidFill>
            </a:endParaRPr>
          </a:p>
        </p:txBody>
      </p:sp>
      <p:sp>
        <p:nvSpPr>
          <p:cNvPr id="10" name="Title 1"/>
          <p:cNvSpPr>
            <a:spLocks noGrp="1"/>
          </p:cNvSpPr>
          <p:nvPr>
            <p:ph type="title"/>
          </p:nvPr>
        </p:nvSpPr>
        <p:spPr>
          <a:xfrm>
            <a:off x="457200" y="124691"/>
            <a:ext cx="6942667" cy="831273"/>
          </a:xfrm>
          <a:prstGeom prst="rect">
            <a:avLst/>
          </a:prstGeom>
        </p:spPr>
        <p:txBody>
          <a:bodyPr>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rPr>
              <a:t>Business Rules of Federation  Account Cont’d</a:t>
            </a:r>
          </a:p>
        </p:txBody>
      </p:sp>
      <p:pic>
        <p:nvPicPr>
          <p:cNvPr id="11" name="Content Placeholder 6"/>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593772" y="1103592"/>
            <a:ext cx="4169228" cy="4535208"/>
          </a:xfrm>
          <a:prstGeom prst="rect">
            <a:avLst/>
          </a:prstGeom>
        </p:spPr>
      </p:pic>
      <p:sp>
        <p:nvSpPr>
          <p:cNvPr id="12" name="Text Placeholder 3"/>
          <p:cNvSpPr txBox="1">
            <a:spLocks/>
          </p:cNvSpPr>
          <p:nvPr/>
        </p:nvSpPr>
        <p:spPr>
          <a:xfrm>
            <a:off x="457200" y="990600"/>
            <a:ext cx="3818098" cy="491053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ysClr val="windowText" lastClr="000000"/>
                </a:solidFill>
                <a:effectLst/>
                <a:uLnTx/>
                <a:uFillTx/>
                <a:latin typeface="Calibri"/>
                <a:ea typeface="+mn-ea"/>
                <a:cs typeface="+mn-cs"/>
              </a:rPr>
              <a:t>The same constitution in section 162(3) further states that any amount standing to the credit of the Federation Account, less the sum equivalent to 13 per cent of the revenue accruing to the Federation Account directly from any natural resources as a first line charge for distribution to the beneficiaries of the derivation funds in accordance with the Constitution.</a:t>
            </a:r>
            <a:endParaRPr kumimoji="0" lang="en-US" sz="24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anim calcmode="lin" valueType="num">
                                      <p:cBhvr>
                                        <p:cTn id="20" dur="2000" fill="hold"/>
                                        <p:tgtEl>
                                          <p:spTgt spid="11"/>
                                        </p:tgtEl>
                                        <p:attrNameLst>
                                          <p:attrName>ppt_w</p:attrName>
                                        </p:attrNameLst>
                                      </p:cBhvr>
                                      <p:tavLst>
                                        <p:tav tm="0" fmla="#ppt_w*sin(2.5*pi*$)">
                                          <p:val>
                                            <p:fltVal val="0"/>
                                          </p:val>
                                        </p:tav>
                                        <p:tav tm="100000">
                                          <p:val>
                                            <p:fltVal val="1"/>
                                          </p:val>
                                        </p:tav>
                                      </p:tavLst>
                                    </p:anim>
                                    <p:anim calcmode="lin" valueType="num">
                                      <p:cBhvr>
                                        <p:cTn id="21"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96200" y="6324600"/>
            <a:ext cx="573161" cy="365125"/>
          </a:xfrm>
        </p:spPr>
        <p:txBody>
          <a:bodyPr/>
          <a:lstStyle/>
          <a:p>
            <a:fld id="{3DBDEC22-2F30-4497-8CAA-5F321BA56295}" type="slidenum">
              <a:rPr lang="en-US" sz="2000" b="1" smtClean="0">
                <a:solidFill>
                  <a:prstClr val="black"/>
                </a:solidFill>
              </a:rPr>
              <a:pPr/>
              <a:t>21</a:t>
            </a:fld>
            <a:endParaRPr lang="en-US" sz="2000" b="1" dirty="0">
              <a:solidFill>
                <a:prstClr val="black"/>
              </a:solidFill>
            </a:endParaRPr>
          </a:p>
        </p:txBody>
      </p:sp>
      <p:sp>
        <p:nvSpPr>
          <p:cNvPr id="10" name="Title 1"/>
          <p:cNvSpPr>
            <a:spLocks noGrp="1"/>
          </p:cNvSpPr>
          <p:nvPr>
            <p:ph type="title"/>
          </p:nvPr>
        </p:nvSpPr>
        <p:spPr>
          <a:xfrm>
            <a:off x="838200" y="365125"/>
            <a:ext cx="7758544" cy="800945"/>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rPr>
              <a:t>Business Rules of Federation Account Cont’d</a:t>
            </a:r>
          </a:p>
        </p:txBody>
      </p:sp>
      <p:sp>
        <p:nvSpPr>
          <p:cNvPr id="11" name="Content Placeholder 2"/>
          <p:cNvSpPr>
            <a:spLocks noGrp="1"/>
          </p:cNvSpPr>
          <p:nvPr>
            <p:ph idx="4294967295"/>
          </p:nvPr>
        </p:nvSpPr>
        <p:spPr>
          <a:xfrm>
            <a:off x="277092" y="1143000"/>
            <a:ext cx="7400772" cy="4730751"/>
          </a:xfrm>
          <a:prstGeom prst="rect">
            <a:avLst/>
          </a:prstGeom>
        </p:spPr>
        <p:txBody>
          <a:bodyPr>
            <a:noAutofit/>
          </a:bodyPr>
          <a:lstStyle/>
          <a:p>
            <a:pPr algn="just">
              <a:lnSpc>
                <a:spcPct val="100000"/>
              </a:lnSpc>
              <a:spcBef>
                <a:spcPts val="0"/>
              </a:spcBef>
              <a:buClrTx/>
            </a:pPr>
            <a:r>
              <a:rPr kumimoji="0" lang="en-GB" sz="2800" b="0" i="0" u="none" strike="noStrike" kern="0" cap="none" spc="0" normalizeH="0" baseline="0" noProof="0" dirty="0">
                <a:ln>
                  <a:noFill/>
                </a:ln>
                <a:solidFill>
                  <a:sysClr val="windowText" lastClr="000000"/>
                </a:solidFill>
                <a:effectLst/>
                <a:uLnTx/>
                <a:uFillTx/>
              </a:rPr>
              <a:t>shall be distributed among the Federal, States and Local Government Councils in such terms and in such manner as may be prescribed by the National Assembly. The provisions of the Constitution were further explained by the Allocation of Revenue [Federation Account] Cap A 15 LFN. Section 1 of the Act states that; An Act to prescribe the basis for distribution of revenue accruing into the Federation Account between the Federal and State Governments and the Local Government Councils in the States</a:t>
            </a:r>
            <a:endParaRPr kumimoji="0" lang="en-US" sz="2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1000"/>
                                        <p:tgtEl>
                                          <p:spTgt spid="11">
                                            <p:txEl>
                                              <p:pRg st="0" end="0"/>
                                            </p:txEl>
                                          </p:spTgt>
                                        </p:tgtEl>
                                      </p:cBhvr>
                                    </p:animEffect>
                                    <p:anim calcmode="lin" valueType="num">
                                      <p:cBhvr>
                                        <p:cTn id="1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885511" y="6264275"/>
            <a:ext cx="573161" cy="365125"/>
          </a:xfrm>
        </p:spPr>
        <p:txBody>
          <a:bodyPr/>
          <a:lstStyle/>
          <a:p>
            <a:fld id="{3DBDEC22-2F30-4497-8CAA-5F321BA56295}" type="slidenum">
              <a:rPr lang="en-US" sz="2000" b="1" smtClean="0">
                <a:solidFill>
                  <a:prstClr val="black"/>
                </a:solidFill>
              </a:rPr>
              <a:pPr/>
              <a:t>22</a:t>
            </a:fld>
            <a:endParaRPr lang="en-US" sz="2000" b="1" dirty="0">
              <a:solidFill>
                <a:prstClr val="black"/>
              </a:solidFill>
            </a:endParaRPr>
          </a:p>
        </p:txBody>
      </p:sp>
      <p:sp>
        <p:nvSpPr>
          <p:cNvPr id="10" name="Title 1"/>
          <p:cNvSpPr>
            <a:spLocks noGrp="1"/>
          </p:cNvSpPr>
          <p:nvPr>
            <p:ph type="title"/>
          </p:nvPr>
        </p:nvSpPr>
        <p:spPr>
          <a:xfrm>
            <a:off x="595036" y="365125"/>
            <a:ext cx="8001708" cy="1325563"/>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rPr>
              <a:t>Business Rules of Federation Account Cont’d</a:t>
            </a:r>
          </a:p>
        </p:txBody>
      </p:sp>
      <p:sp>
        <p:nvSpPr>
          <p:cNvPr id="11" name="Content Placeholder 2"/>
          <p:cNvSpPr>
            <a:spLocks noGrp="1"/>
          </p:cNvSpPr>
          <p:nvPr>
            <p:ph idx="4294967295"/>
          </p:nvPr>
        </p:nvSpPr>
        <p:spPr>
          <a:xfrm>
            <a:off x="457200" y="1524000"/>
            <a:ext cx="7924799" cy="4198707"/>
          </a:xfrm>
          <a:prstGeom prst="rect">
            <a:avLst/>
          </a:prstGeom>
        </p:spPr>
        <p:txBody>
          <a:bodyPr>
            <a:normAutofit/>
          </a:bodyPr>
          <a:lstStyle/>
          <a:p>
            <a:pPr algn="just">
              <a:lnSpc>
                <a:spcPct val="100000"/>
              </a:lnSpc>
              <a:spcBef>
                <a:spcPts val="0"/>
              </a:spcBef>
              <a:buClrTx/>
            </a:pPr>
            <a:r>
              <a:rPr kumimoji="0" lang="en-GB" sz="2800" b="0" i="0" u="none" strike="noStrike" kern="0" cap="none" spc="0" normalizeH="0" baseline="0" noProof="0" dirty="0">
                <a:ln>
                  <a:noFill/>
                </a:ln>
                <a:solidFill>
                  <a:sysClr val="windowText" lastClr="000000"/>
                </a:solidFill>
                <a:effectLst/>
                <a:uLnTx/>
                <a:uFillTx/>
              </a:rPr>
              <a:t>the formula for distribution amongst the states inter se; the proportion of the total revenue of each state to be contributed to the state joint local Government Account; and for other purposes connected therewith: Section 6 of the Allocation of Revenue Cap A 15 LFN States; there is hereby established for the Federation a body to be known as the Federation Account Allocation Committee which shall comprise of the following members:</a:t>
            </a:r>
            <a:endParaRPr kumimoji="0" lang="en-US" sz="2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80">
                                          <p:stCondLst>
                                            <p:cond delay="0"/>
                                          </p:stCondLst>
                                        </p:cTn>
                                        <p:tgtEl>
                                          <p:spTgt spid="11">
                                            <p:txEl>
                                              <p:pRg st="0" end="0"/>
                                            </p:txEl>
                                          </p:spTgt>
                                        </p:tgtEl>
                                      </p:cBhvr>
                                    </p:animEffect>
                                    <p:anim calcmode="lin" valueType="num">
                                      <p:cBhvr>
                                        <p:cTn id="13"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xEl>
                                              <p:pRg st="0" end="0"/>
                                            </p:txEl>
                                          </p:spTgt>
                                        </p:tgtEl>
                                      </p:cBhvr>
                                      <p:to x="100000" y="60000"/>
                                    </p:animScale>
                                    <p:animScale>
                                      <p:cBhvr>
                                        <p:cTn id="19" dur="166" decel="50000">
                                          <p:stCondLst>
                                            <p:cond delay="676"/>
                                          </p:stCondLst>
                                        </p:cTn>
                                        <p:tgtEl>
                                          <p:spTgt spid="11">
                                            <p:txEl>
                                              <p:pRg st="0" end="0"/>
                                            </p:txEl>
                                          </p:spTgt>
                                        </p:tgtEl>
                                      </p:cBhvr>
                                      <p:to x="100000" y="100000"/>
                                    </p:animScale>
                                    <p:animScale>
                                      <p:cBhvr>
                                        <p:cTn id="20" dur="26">
                                          <p:stCondLst>
                                            <p:cond delay="1312"/>
                                          </p:stCondLst>
                                        </p:cTn>
                                        <p:tgtEl>
                                          <p:spTgt spid="11">
                                            <p:txEl>
                                              <p:pRg st="0" end="0"/>
                                            </p:txEl>
                                          </p:spTgt>
                                        </p:tgtEl>
                                      </p:cBhvr>
                                      <p:to x="100000" y="80000"/>
                                    </p:animScale>
                                    <p:animScale>
                                      <p:cBhvr>
                                        <p:cTn id="21" dur="166" decel="50000">
                                          <p:stCondLst>
                                            <p:cond delay="1338"/>
                                          </p:stCondLst>
                                        </p:cTn>
                                        <p:tgtEl>
                                          <p:spTgt spid="11">
                                            <p:txEl>
                                              <p:pRg st="0" end="0"/>
                                            </p:txEl>
                                          </p:spTgt>
                                        </p:tgtEl>
                                      </p:cBhvr>
                                      <p:to x="100000" y="100000"/>
                                    </p:animScale>
                                    <p:animScale>
                                      <p:cBhvr>
                                        <p:cTn id="22" dur="26">
                                          <p:stCondLst>
                                            <p:cond delay="1642"/>
                                          </p:stCondLst>
                                        </p:cTn>
                                        <p:tgtEl>
                                          <p:spTgt spid="11">
                                            <p:txEl>
                                              <p:pRg st="0" end="0"/>
                                            </p:txEl>
                                          </p:spTgt>
                                        </p:tgtEl>
                                      </p:cBhvr>
                                      <p:to x="100000" y="90000"/>
                                    </p:animScale>
                                    <p:animScale>
                                      <p:cBhvr>
                                        <p:cTn id="23" dur="166" decel="50000">
                                          <p:stCondLst>
                                            <p:cond delay="1668"/>
                                          </p:stCondLst>
                                        </p:cTn>
                                        <p:tgtEl>
                                          <p:spTgt spid="11">
                                            <p:txEl>
                                              <p:pRg st="0" end="0"/>
                                            </p:txEl>
                                          </p:spTgt>
                                        </p:tgtEl>
                                      </p:cBhvr>
                                      <p:to x="100000" y="100000"/>
                                    </p:animScale>
                                    <p:animScale>
                                      <p:cBhvr>
                                        <p:cTn id="24" dur="26">
                                          <p:stCondLst>
                                            <p:cond delay="1808"/>
                                          </p:stCondLst>
                                        </p:cTn>
                                        <p:tgtEl>
                                          <p:spTgt spid="11">
                                            <p:txEl>
                                              <p:pRg st="0" end="0"/>
                                            </p:txEl>
                                          </p:spTgt>
                                        </p:tgtEl>
                                      </p:cBhvr>
                                      <p:to x="100000" y="95000"/>
                                    </p:animScale>
                                    <p:animScale>
                                      <p:cBhvr>
                                        <p:cTn id="25" dur="166" decel="50000">
                                          <p:stCondLst>
                                            <p:cond delay="1834"/>
                                          </p:stCondLst>
                                        </p:cTn>
                                        <p:tgtEl>
                                          <p:spTgt spid="11">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885511" y="6264275"/>
            <a:ext cx="573161" cy="365125"/>
          </a:xfrm>
        </p:spPr>
        <p:txBody>
          <a:bodyPr/>
          <a:lstStyle/>
          <a:p>
            <a:fld id="{3DBDEC22-2F30-4497-8CAA-5F321BA56295}" type="slidenum">
              <a:rPr lang="en-US" sz="2000" b="1" smtClean="0">
                <a:solidFill>
                  <a:prstClr val="black"/>
                </a:solidFill>
              </a:rPr>
              <a:pPr/>
              <a:t>23</a:t>
            </a:fld>
            <a:endParaRPr lang="en-US" sz="2000" b="1" dirty="0">
              <a:solidFill>
                <a:prstClr val="black"/>
              </a:solidFill>
            </a:endParaRPr>
          </a:p>
        </p:txBody>
      </p:sp>
      <p:sp>
        <p:nvSpPr>
          <p:cNvPr id="10" name="Title 1"/>
          <p:cNvSpPr>
            <a:spLocks noGrp="1"/>
          </p:cNvSpPr>
          <p:nvPr>
            <p:ph type="title"/>
          </p:nvPr>
        </p:nvSpPr>
        <p:spPr>
          <a:xfrm>
            <a:off x="517307" y="457200"/>
            <a:ext cx="7941365" cy="733909"/>
          </a:xfrm>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rPr>
              <a:t>Business Rules of Federation  Account Cont’d</a:t>
            </a:r>
          </a:p>
        </p:txBody>
      </p:sp>
      <p:sp>
        <p:nvSpPr>
          <p:cNvPr id="11" name="Text Placeholder 3"/>
          <p:cNvSpPr txBox="1">
            <a:spLocks/>
          </p:cNvSpPr>
          <p:nvPr/>
        </p:nvSpPr>
        <p:spPr>
          <a:xfrm>
            <a:off x="424069" y="1600200"/>
            <a:ext cx="3843131" cy="46482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Wingdings" pitchFamily="2" charset="2"/>
              <a:buChar char="Ø"/>
              <a:tabLst/>
              <a:defRPr/>
            </a:pPr>
            <a:r>
              <a:rPr kumimoji="0" lang="en-GB" sz="2800" b="0" i="0" u="none" strike="noStrike" kern="1200" cap="none" spc="0" normalizeH="0" baseline="0" noProof="0" dirty="0">
                <a:ln>
                  <a:noFill/>
                </a:ln>
                <a:solidFill>
                  <a:sysClr val="windowText" lastClr="000000"/>
                </a:solidFill>
                <a:effectLst/>
                <a:uLnTx/>
                <a:uFillTx/>
                <a:latin typeface="Calibri"/>
                <a:ea typeface="+mn-ea"/>
                <a:cs typeface="+mn-cs"/>
              </a:rPr>
              <a:t>Minister of Finance - Chairman</a:t>
            </a:r>
          </a:p>
          <a:p>
            <a:pPr marL="285750" marR="0" lvl="0" indent="-285750" algn="l" defTabSz="914400" rtl="0" eaLnBrk="1" fontAlgn="auto" latinLnBrk="0" hangingPunct="1">
              <a:lnSpc>
                <a:spcPct val="90000"/>
              </a:lnSpc>
              <a:spcBef>
                <a:spcPts val="1000"/>
              </a:spcBef>
              <a:spcAft>
                <a:spcPts val="0"/>
              </a:spcAft>
              <a:buClrTx/>
              <a:buSzTx/>
              <a:buFont typeface="Wingdings" pitchFamily="2" charset="2"/>
              <a:buChar char="Ø"/>
              <a:tabLst/>
              <a:defRPr/>
            </a:pPr>
            <a:r>
              <a:rPr kumimoji="0" lang="en-GB" sz="2800" b="0" i="0" u="none" strike="noStrike" kern="1200" cap="none" spc="0" normalizeH="0" baseline="0" noProof="0" dirty="0">
                <a:ln>
                  <a:noFill/>
                </a:ln>
                <a:solidFill>
                  <a:sysClr val="windowText" lastClr="000000"/>
                </a:solidFill>
                <a:effectLst/>
                <a:uLnTx/>
                <a:uFillTx/>
                <a:latin typeface="Calibri"/>
                <a:ea typeface="+mn-ea"/>
                <a:cs typeface="+mn-cs"/>
              </a:rPr>
              <a:t>Commissioner for Finance of each State in the Federation</a:t>
            </a: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Wingdings" pitchFamily="2" charset="2"/>
              <a:buChar char="Ø"/>
              <a:tabLst/>
              <a:defRPr/>
            </a:pPr>
            <a:r>
              <a:rPr kumimoji="0" lang="en-GB" sz="2800" b="0" i="0" u="none" strike="noStrike" kern="1200" cap="none" spc="0" normalizeH="0" baseline="0" noProof="0" dirty="0">
                <a:ln>
                  <a:noFill/>
                </a:ln>
                <a:solidFill>
                  <a:sysClr val="windowText" lastClr="000000"/>
                </a:solidFill>
                <a:effectLst/>
                <a:uLnTx/>
                <a:uFillTx/>
                <a:latin typeface="Calibri"/>
                <a:ea typeface="+mn-ea"/>
                <a:cs typeface="+mn-cs"/>
              </a:rPr>
              <a:t>Two persons to be appointed by the President</a:t>
            </a: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Wingdings" pitchFamily="2" charset="2"/>
              <a:buChar char="Ø"/>
              <a:tabLst/>
              <a:defRPr/>
            </a:pPr>
            <a:r>
              <a:rPr kumimoji="0" lang="en-GB" sz="2800" b="0" i="0" u="none" strike="noStrike" kern="1200" cap="none" spc="0" normalizeH="0" baseline="0" noProof="0" dirty="0">
                <a:ln>
                  <a:noFill/>
                </a:ln>
                <a:solidFill>
                  <a:sysClr val="windowText" lastClr="000000"/>
                </a:solidFill>
                <a:effectLst/>
                <a:uLnTx/>
                <a:uFillTx/>
                <a:latin typeface="Calibri"/>
                <a:ea typeface="+mn-ea"/>
                <a:cs typeface="+mn-cs"/>
              </a:rPr>
              <a:t>The Accountant-General of the Federation.</a:t>
            </a: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12" name="Content Placeholder 6"/>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114800" y="1524000"/>
            <a:ext cx="4481944" cy="4648200"/>
          </a:xfrm>
          <a:prstGeom prst="rect">
            <a:avLst/>
          </a:prstGeom>
        </p:spPr>
      </p:pic>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wipe(down)">
                                      <p:cBhvr>
                                        <p:cTn id="13" dur="580">
                                          <p:stCondLst>
                                            <p:cond delay="0"/>
                                          </p:stCondLst>
                                        </p:cTn>
                                        <p:tgtEl>
                                          <p:spTgt spid="11">
                                            <p:txEl>
                                              <p:pRg st="0" end="0"/>
                                            </p:txEl>
                                          </p:spTgt>
                                        </p:tgtEl>
                                      </p:cBhvr>
                                    </p:animEffect>
                                    <p:anim calcmode="lin" valueType="num">
                                      <p:cBhvr>
                                        <p:cTn id="14"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11">
                                            <p:txEl>
                                              <p:pRg st="0" end="0"/>
                                            </p:txEl>
                                          </p:spTgt>
                                        </p:tgtEl>
                                      </p:cBhvr>
                                      <p:to x="100000" y="60000"/>
                                    </p:animScale>
                                    <p:animScale>
                                      <p:cBhvr>
                                        <p:cTn id="20" dur="166" decel="50000">
                                          <p:stCondLst>
                                            <p:cond delay="676"/>
                                          </p:stCondLst>
                                        </p:cTn>
                                        <p:tgtEl>
                                          <p:spTgt spid="11">
                                            <p:txEl>
                                              <p:pRg st="0" end="0"/>
                                            </p:txEl>
                                          </p:spTgt>
                                        </p:tgtEl>
                                      </p:cBhvr>
                                      <p:to x="100000" y="100000"/>
                                    </p:animScale>
                                    <p:animScale>
                                      <p:cBhvr>
                                        <p:cTn id="21" dur="26">
                                          <p:stCondLst>
                                            <p:cond delay="1312"/>
                                          </p:stCondLst>
                                        </p:cTn>
                                        <p:tgtEl>
                                          <p:spTgt spid="11">
                                            <p:txEl>
                                              <p:pRg st="0" end="0"/>
                                            </p:txEl>
                                          </p:spTgt>
                                        </p:tgtEl>
                                      </p:cBhvr>
                                      <p:to x="100000" y="80000"/>
                                    </p:animScale>
                                    <p:animScale>
                                      <p:cBhvr>
                                        <p:cTn id="22" dur="166" decel="50000">
                                          <p:stCondLst>
                                            <p:cond delay="1338"/>
                                          </p:stCondLst>
                                        </p:cTn>
                                        <p:tgtEl>
                                          <p:spTgt spid="11">
                                            <p:txEl>
                                              <p:pRg st="0" end="0"/>
                                            </p:txEl>
                                          </p:spTgt>
                                        </p:tgtEl>
                                      </p:cBhvr>
                                      <p:to x="100000" y="100000"/>
                                    </p:animScale>
                                    <p:animScale>
                                      <p:cBhvr>
                                        <p:cTn id="23" dur="26">
                                          <p:stCondLst>
                                            <p:cond delay="1642"/>
                                          </p:stCondLst>
                                        </p:cTn>
                                        <p:tgtEl>
                                          <p:spTgt spid="11">
                                            <p:txEl>
                                              <p:pRg st="0" end="0"/>
                                            </p:txEl>
                                          </p:spTgt>
                                        </p:tgtEl>
                                      </p:cBhvr>
                                      <p:to x="100000" y="90000"/>
                                    </p:animScale>
                                    <p:animScale>
                                      <p:cBhvr>
                                        <p:cTn id="24" dur="166" decel="50000">
                                          <p:stCondLst>
                                            <p:cond delay="1668"/>
                                          </p:stCondLst>
                                        </p:cTn>
                                        <p:tgtEl>
                                          <p:spTgt spid="11">
                                            <p:txEl>
                                              <p:pRg st="0" end="0"/>
                                            </p:txEl>
                                          </p:spTgt>
                                        </p:tgtEl>
                                      </p:cBhvr>
                                      <p:to x="100000" y="100000"/>
                                    </p:animScale>
                                    <p:animScale>
                                      <p:cBhvr>
                                        <p:cTn id="25" dur="26">
                                          <p:stCondLst>
                                            <p:cond delay="1808"/>
                                          </p:stCondLst>
                                        </p:cTn>
                                        <p:tgtEl>
                                          <p:spTgt spid="11">
                                            <p:txEl>
                                              <p:pRg st="0" end="0"/>
                                            </p:txEl>
                                          </p:spTgt>
                                        </p:tgtEl>
                                      </p:cBhvr>
                                      <p:to x="100000" y="95000"/>
                                    </p:animScale>
                                    <p:animScale>
                                      <p:cBhvr>
                                        <p:cTn id="26" dur="166" decel="50000">
                                          <p:stCondLst>
                                            <p:cond delay="1834"/>
                                          </p:stCondLst>
                                        </p:cTn>
                                        <p:tgtEl>
                                          <p:spTgt spid="11">
                                            <p:txEl>
                                              <p:pRg st="0" end="0"/>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Effect transition="in" filter="wipe(down)">
                                      <p:cBhvr>
                                        <p:cTn id="31" dur="580">
                                          <p:stCondLst>
                                            <p:cond delay="0"/>
                                          </p:stCondLst>
                                        </p:cTn>
                                        <p:tgtEl>
                                          <p:spTgt spid="11">
                                            <p:txEl>
                                              <p:pRg st="1" end="1"/>
                                            </p:txEl>
                                          </p:spTgt>
                                        </p:tgtEl>
                                      </p:cBhvr>
                                    </p:animEffect>
                                    <p:anim calcmode="lin" valueType="num">
                                      <p:cBhvr>
                                        <p:cTn id="32" dur="1822" tmFilter="0,0; 0.14,0.36; 0.43,0.73; 0.71,0.91; 1.0,1.0">
                                          <p:stCondLst>
                                            <p:cond delay="0"/>
                                          </p:stCondLst>
                                        </p:cTn>
                                        <p:tgtEl>
                                          <p:spTgt spid="11">
                                            <p:txEl>
                                              <p:pRg st="1" end="1"/>
                                            </p:txEl>
                                          </p:spTgt>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xEl>
                                              <p:pRg st="1" end="1"/>
                                            </p:txEl>
                                          </p:spTgt>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xEl>
                                              <p:pRg st="1" end="1"/>
                                            </p:txEl>
                                          </p:spTgt>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xEl>
                                              <p:pRg st="1" end="1"/>
                                            </p:txEl>
                                          </p:spTgt>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xEl>
                                              <p:pRg st="1" end="1"/>
                                            </p:txEl>
                                          </p:spTgt>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xEl>
                                              <p:pRg st="1" end="1"/>
                                            </p:txEl>
                                          </p:spTgt>
                                        </p:tgtEl>
                                      </p:cBhvr>
                                      <p:to x="100000" y="60000"/>
                                    </p:animScale>
                                    <p:animScale>
                                      <p:cBhvr>
                                        <p:cTn id="38" dur="166" decel="50000">
                                          <p:stCondLst>
                                            <p:cond delay="676"/>
                                          </p:stCondLst>
                                        </p:cTn>
                                        <p:tgtEl>
                                          <p:spTgt spid="11">
                                            <p:txEl>
                                              <p:pRg st="1" end="1"/>
                                            </p:txEl>
                                          </p:spTgt>
                                        </p:tgtEl>
                                      </p:cBhvr>
                                      <p:to x="100000" y="100000"/>
                                    </p:animScale>
                                    <p:animScale>
                                      <p:cBhvr>
                                        <p:cTn id="39" dur="26">
                                          <p:stCondLst>
                                            <p:cond delay="1312"/>
                                          </p:stCondLst>
                                        </p:cTn>
                                        <p:tgtEl>
                                          <p:spTgt spid="11">
                                            <p:txEl>
                                              <p:pRg st="1" end="1"/>
                                            </p:txEl>
                                          </p:spTgt>
                                        </p:tgtEl>
                                      </p:cBhvr>
                                      <p:to x="100000" y="80000"/>
                                    </p:animScale>
                                    <p:animScale>
                                      <p:cBhvr>
                                        <p:cTn id="40" dur="166" decel="50000">
                                          <p:stCondLst>
                                            <p:cond delay="1338"/>
                                          </p:stCondLst>
                                        </p:cTn>
                                        <p:tgtEl>
                                          <p:spTgt spid="11">
                                            <p:txEl>
                                              <p:pRg st="1" end="1"/>
                                            </p:txEl>
                                          </p:spTgt>
                                        </p:tgtEl>
                                      </p:cBhvr>
                                      <p:to x="100000" y="100000"/>
                                    </p:animScale>
                                    <p:animScale>
                                      <p:cBhvr>
                                        <p:cTn id="41" dur="26">
                                          <p:stCondLst>
                                            <p:cond delay="1642"/>
                                          </p:stCondLst>
                                        </p:cTn>
                                        <p:tgtEl>
                                          <p:spTgt spid="11">
                                            <p:txEl>
                                              <p:pRg st="1" end="1"/>
                                            </p:txEl>
                                          </p:spTgt>
                                        </p:tgtEl>
                                      </p:cBhvr>
                                      <p:to x="100000" y="90000"/>
                                    </p:animScale>
                                    <p:animScale>
                                      <p:cBhvr>
                                        <p:cTn id="42" dur="166" decel="50000">
                                          <p:stCondLst>
                                            <p:cond delay="1668"/>
                                          </p:stCondLst>
                                        </p:cTn>
                                        <p:tgtEl>
                                          <p:spTgt spid="11">
                                            <p:txEl>
                                              <p:pRg st="1" end="1"/>
                                            </p:txEl>
                                          </p:spTgt>
                                        </p:tgtEl>
                                      </p:cBhvr>
                                      <p:to x="100000" y="100000"/>
                                    </p:animScale>
                                    <p:animScale>
                                      <p:cBhvr>
                                        <p:cTn id="43" dur="26">
                                          <p:stCondLst>
                                            <p:cond delay="1808"/>
                                          </p:stCondLst>
                                        </p:cTn>
                                        <p:tgtEl>
                                          <p:spTgt spid="11">
                                            <p:txEl>
                                              <p:pRg st="1" end="1"/>
                                            </p:txEl>
                                          </p:spTgt>
                                        </p:tgtEl>
                                      </p:cBhvr>
                                      <p:to x="100000" y="95000"/>
                                    </p:animScale>
                                    <p:animScale>
                                      <p:cBhvr>
                                        <p:cTn id="44" dur="166" decel="50000">
                                          <p:stCondLst>
                                            <p:cond delay="1834"/>
                                          </p:stCondLst>
                                        </p:cTn>
                                        <p:tgtEl>
                                          <p:spTgt spid="11">
                                            <p:txEl>
                                              <p:pRg st="1" end="1"/>
                                            </p:txEl>
                                          </p:spTgt>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11">
                                            <p:txEl>
                                              <p:pRg st="2" end="2"/>
                                            </p:txEl>
                                          </p:spTgt>
                                        </p:tgtEl>
                                        <p:attrNameLst>
                                          <p:attrName>style.visibility</p:attrName>
                                        </p:attrNameLst>
                                      </p:cBhvr>
                                      <p:to>
                                        <p:strVal val="visible"/>
                                      </p:to>
                                    </p:set>
                                    <p:animEffect transition="in" filter="wipe(down)">
                                      <p:cBhvr>
                                        <p:cTn id="49" dur="580">
                                          <p:stCondLst>
                                            <p:cond delay="0"/>
                                          </p:stCondLst>
                                        </p:cTn>
                                        <p:tgtEl>
                                          <p:spTgt spid="11">
                                            <p:txEl>
                                              <p:pRg st="2" end="2"/>
                                            </p:txEl>
                                          </p:spTgt>
                                        </p:tgtEl>
                                      </p:cBhvr>
                                    </p:animEffect>
                                    <p:anim calcmode="lin" valueType="num">
                                      <p:cBhvr>
                                        <p:cTn id="50" dur="1822" tmFilter="0,0; 0.14,0.36; 0.43,0.73; 0.71,0.91; 1.0,1.0">
                                          <p:stCondLst>
                                            <p:cond delay="0"/>
                                          </p:stCondLst>
                                        </p:cTn>
                                        <p:tgtEl>
                                          <p:spTgt spid="11">
                                            <p:txEl>
                                              <p:pRg st="2" end="2"/>
                                            </p:txEl>
                                          </p:spTgt>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1">
                                            <p:txEl>
                                              <p:pRg st="2" end="2"/>
                                            </p:txEl>
                                          </p:spTgt>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1">
                                            <p:txEl>
                                              <p:pRg st="2" end="2"/>
                                            </p:txEl>
                                          </p:spTgt>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1">
                                            <p:txEl>
                                              <p:pRg st="2" end="2"/>
                                            </p:txEl>
                                          </p:spTgt>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1">
                                            <p:txEl>
                                              <p:pRg st="2" end="2"/>
                                            </p:txEl>
                                          </p:spTgt>
                                        </p:tgtEl>
                                        <p:attrNameLst>
                                          <p:attrName>ppt_y</p:attrName>
                                        </p:attrNameLst>
                                      </p:cBhvr>
                                      <p:tavLst>
                                        <p:tav tm="0" fmla="#ppt_y-sin(pi*$)/81">
                                          <p:val>
                                            <p:fltVal val="0"/>
                                          </p:val>
                                        </p:tav>
                                        <p:tav tm="100000">
                                          <p:val>
                                            <p:fltVal val="1"/>
                                          </p:val>
                                        </p:tav>
                                      </p:tavLst>
                                    </p:anim>
                                    <p:animScale>
                                      <p:cBhvr>
                                        <p:cTn id="55" dur="26">
                                          <p:stCondLst>
                                            <p:cond delay="650"/>
                                          </p:stCondLst>
                                        </p:cTn>
                                        <p:tgtEl>
                                          <p:spTgt spid="11">
                                            <p:txEl>
                                              <p:pRg st="2" end="2"/>
                                            </p:txEl>
                                          </p:spTgt>
                                        </p:tgtEl>
                                      </p:cBhvr>
                                      <p:to x="100000" y="60000"/>
                                    </p:animScale>
                                    <p:animScale>
                                      <p:cBhvr>
                                        <p:cTn id="56" dur="166" decel="50000">
                                          <p:stCondLst>
                                            <p:cond delay="676"/>
                                          </p:stCondLst>
                                        </p:cTn>
                                        <p:tgtEl>
                                          <p:spTgt spid="11">
                                            <p:txEl>
                                              <p:pRg st="2" end="2"/>
                                            </p:txEl>
                                          </p:spTgt>
                                        </p:tgtEl>
                                      </p:cBhvr>
                                      <p:to x="100000" y="100000"/>
                                    </p:animScale>
                                    <p:animScale>
                                      <p:cBhvr>
                                        <p:cTn id="57" dur="26">
                                          <p:stCondLst>
                                            <p:cond delay="1312"/>
                                          </p:stCondLst>
                                        </p:cTn>
                                        <p:tgtEl>
                                          <p:spTgt spid="11">
                                            <p:txEl>
                                              <p:pRg st="2" end="2"/>
                                            </p:txEl>
                                          </p:spTgt>
                                        </p:tgtEl>
                                      </p:cBhvr>
                                      <p:to x="100000" y="80000"/>
                                    </p:animScale>
                                    <p:animScale>
                                      <p:cBhvr>
                                        <p:cTn id="58" dur="166" decel="50000">
                                          <p:stCondLst>
                                            <p:cond delay="1338"/>
                                          </p:stCondLst>
                                        </p:cTn>
                                        <p:tgtEl>
                                          <p:spTgt spid="11">
                                            <p:txEl>
                                              <p:pRg st="2" end="2"/>
                                            </p:txEl>
                                          </p:spTgt>
                                        </p:tgtEl>
                                      </p:cBhvr>
                                      <p:to x="100000" y="100000"/>
                                    </p:animScale>
                                    <p:animScale>
                                      <p:cBhvr>
                                        <p:cTn id="59" dur="26">
                                          <p:stCondLst>
                                            <p:cond delay="1642"/>
                                          </p:stCondLst>
                                        </p:cTn>
                                        <p:tgtEl>
                                          <p:spTgt spid="11">
                                            <p:txEl>
                                              <p:pRg st="2" end="2"/>
                                            </p:txEl>
                                          </p:spTgt>
                                        </p:tgtEl>
                                      </p:cBhvr>
                                      <p:to x="100000" y="90000"/>
                                    </p:animScale>
                                    <p:animScale>
                                      <p:cBhvr>
                                        <p:cTn id="60" dur="166" decel="50000">
                                          <p:stCondLst>
                                            <p:cond delay="1668"/>
                                          </p:stCondLst>
                                        </p:cTn>
                                        <p:tgtEl>
                                          <p:spTgt spid="11">
                                            <p:txEl>
                                              <p:pRg st="2" end="2"/>
                                            </p:txEl>
                                          </p:spTgt>
                                        </p:tgtEl>
                                      </p:cBhvr>
                                      <p:to x="100000" y="100000"/>
                                    </p:animScale>
                                    <p:animScale>
                                      <p:cBhvr>
                                        <p:cTn id="61" dur="26">
                                          <p:stCondLst>
                                            <p:cond delay="1808"/>
                                          </p:stCondLst>
                                        </p:cTn>
                                        <p:tgtEl>
                                          <p:spTgt spid="11">
                                            <p:txEl>
                                              <p:pRg st="2" end="2"/>
                                            </p:txEl>
                                          </p:spTgt>
                                        </p:tgtEl>
                                      </p:cBhvr>
                                      <p:to x="100000" y="95000"/>
                                    </p:animScale>
                                    <p:animScale>
                                      <p:cBhvr>
                                        <p:cTn id="62" dur="166" decel="50000">
                                          <p:stCondLst>
                                            <p:cond delay="1834"/>
                                          </p:stCondLst>
                                        </p:cTn>
                                        <p:tgtEl>
                                          <p:spTgt spid="11">
                                            <p:txEl>
                                              <p:pRg st="2" end="2"/>
                                            </p:txEl>
                                          </p:spTgt>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11">
                                            <p:txEl>
                                              <p:pRg st="3" end="3"/>
                                            </p:txEl>
                                          </p:spTgt>
                                        </p:tgtEl>
                                        <p:attrNameLst>
                                          <p:attrName>style.visibility</p:attrName>
                                        </p:attrNameLst>
                                      </p:cBhvr>
                                      <p:to>
                                        <p:strVal val="visible"/>
                                      </p:to>
                                    </p:set>
                                    <p:animEffect transition="in" filter="wipe(down)">
                                      <p:cBhvr>
                                        <p:cTn id="67" dur="580">
                                          <p:stCondLst>
                                            <p:cond delay="0"/>
                                          </p:stCondLst>
                                        </p:cTn>
                                        <p:tgtEl>
                                          <p:spTgt spid="11">
                                            <p:txEl>
                                              <p:pRg st="3" end="3"/>
                                            </p:txEl>
                                          </p:spTgt>
                                        </p:tgtEl>
                                      </p:cBhvr>
                                    </p:animEffect>
                                    <p:anim calcmode="lin" valueType="num">
                                      <p:cBhvr>
                                        <p:cTn id="68" dur="1822" tmFilter="0,0; 0.14,0.36; 0.43,0.73; 0.71,0.91; 1.0,1.0">
                                          <p:stCondLst>
                                            <p:cond delay="0"/>
                                          </p:stCondLst>
                                        </p:cTn>
                                        <p:tgtEl>
                                          <p:spTgt spid="11">
                                            <p:txEl>
                                              <p:pRg st="3" end="3"/>
                                            </p:txEl>
                                          </p:spTgt>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1">
                                            <p:txEl>
                                              <p:pRg st="3" end="3"/>
                                            </p:txEl>
                                          </p:spTgt>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1">
                                            <p:txEl>
                                              <p:pRg st="3" end="3"/>
                                            </p:txEl>
                                          </p:spTgt>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1">
                                            <p:txEl>
                                              <p:pRg st="3" end="3"/>
                                            </p:txEl>
                                          </p:spTgt>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1">
                                            <p:txEl>
                                              <p:pRg st="3" end="3"/>
                                            </p:txEl>
                                          </p:spTgt>
                                        </p:tgtEl>
                                        <p:attrNameLst>
                                          <p:attrName>ppt_y</p:attrName>
                                        </p:attrNameLst>
                                      </p:cBhvr>
                                      <p:tavLst>
                                        <p:tav tm="0" fmla="#ppt_y-sin(pi*$)/81">
                                          <p:val>
                                            <p:fltVal val="0"/>
                                          </p:val>
                                        </p:tav>
                                        <p:tav tm="100000">
                                          <p:val>
                                            <p:fltVal val="1"/>
                                          </p:val>
                                        </p:tav>
                                      </p:tavLst>
                                    </p:anim>
                                    <p:animScale>
                                      <p:cBhvr>
                                        <p:cTn id="73" dur="26">
                                          <p:stCondLst>
                                            <p:cond delay="650"/>
                                          </p:stCondLst>
                                        </p:cTn>
                                        <p:tgtEl>
                                          <p:spTgt spid="11">
                                            <p:txEl>
                                              <p:pRg st="3" end="3"/>
                                            </p:txEl>
                                          </p:spTgt>
                                        </p:tgtEl>
                                      </p:cBhvr>
                                      <p:to x="100000" y="60000"/>
                                    </p:animScale>
                                    <p:animScale>
                                      <p:cBhvr>
                                        <p:cTn id="74" dur="166" decel="50000">
                                          <p:stCondLst>
                                            <p:cond delay="676"/>
                                          </p:stCondLst>
                                        </p:cTn>
                                        <p:tgtEl>
                                          <p:spTgt spid="11">
                                            <p:txEl>
                                              <p:pRg st="3" end="3"/>
                                            </p:txEl>
                                          </p:spTgt>
                                        </p:tgtEl>
                                      </p:cBhvr>
                                      <p:to x="100000" y="100000"/>
                                    </p:animScale>
                                    <p:animScale>
                                      <p:cBhvr>
                                        <p:cTn id="75" dur="26">
                                          <p:stCondLst>
                                            <p:cond delay="1312"/>
                                          </p:stCondLst>
                                        </p:cTn>
                                        <p:tgtEl>
                                          <p:spTgt spid="11">
                                            <p:txEl>
                                              <p:pRg st="3" end="3"/>
                                            </p:txEl>
                                          </p:spTgt>
                                        </p:tgtEl>
                                      </p:cBhvr>
                                      <p:to x="100000" y="80000"/>
                                    </p:animScale>
                                    <p:animScale>
                                      <p:cBhvr>
                                        <p:cTn id="76" dur="166" decel="50000">
                                          <p:stCondLst>
                                            <p:cond delay="1338"/>
                                          </p:stCondLst>
                                        </p:cTn>
                                        <p:tgtEl>
                                          <p:spTgt spid="11">
                                            <p:txEl>
                                              <p:pRg st="3" end="3"/>
                                            </p:txEl>
                                          </p:spTgt>
                                        </p:tgtEl>
                                      </p:cBhvr>
                                      <p:to x="100000" y="100000"/>
                                    </p:animScale>
                                    <p:animScale>
                                      <p:cBhvr>
                                        <p:cTn id="77" dur="26">
                                          <p:stCondLst>
                                            <p:cond delay="1642"/>
                                          </p:stCondLst>
                                        </p:cTn>
                                        <p:tgtEl>
                                          <p:spTgt spid="11">
                                            <p:txEl>
                                              <p:pRg st="3" end="3"/>
                                            </p:txEl>
                                          </p:spTgt>
                                        </p:tgtEl>
                                      </p:cBhvr>
                                      <p:to x="100000" y="90000"/>
                                    </p:animScale>
                                    <p:animScale>
                                      <p:cBhvr>
                                        <p:cTn id="78" dur="166" decel="50000">
                                          <p:stCondLst>
                                            <p:cond delay="1668"/>
                                          </p:stCondLst>
                                        </p:cTn>
                                        <p:tgtEl>
                                          <p:spTgt spid="11">
                                            <p:txEl>
                                              <p:pRg st="3" end="3"/>
                                            </p:txEl>
                                          </p:spTgt>
                                        </p:tgtEl>
                                      </p:cBhvr>
                                      <p:to x="100000" y="100000"/>
                                    </p:animScale>
                                    <p:animScale>
                                      <p:cBhvr>
                                        <p:cTn id="79" dur="26">
                                          <p:stCondLst>
                                            <p:cond delay="1808"/>
                                          </p:stCondLst>
                                        </p:cTn>
                                        <p:tgtEl>
                                          <p:spTgt spid="11">
                                            <p:txEl>
                                              <p:pRg st="3" end="3"/>
                                            </p:txEl>
                                          </p:spTgt>
                                        </p:tgtEl>
                                      </p:cBhvr>
                                      <p:to x="100000" y="95000"/>
                                    </p:animScale>
                                    <p:animScale>
                                      <p:cBhvr>
                                        <p:cTn id="80" dur="166" decel="50000">
                                          <p:stCondLst>
                                            <p:cond delay="1834"/>
                                          </p:stCondLst>
                                        </p:cTn>
                                        <p:tgtEl>
                                          <p:spTgt spid="11">
                                            <p:txEl>
                                              <p:pRg st="3" end="3"/>
                                            </p:txEl>
                                          </p:spTgt>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45" presetClass="entr" presetSubtype="0" fill="hold" nodeType="click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2000"/>
                                        <p:tgtEl>
                                          <p:spTgt spid="12"/>
                                        </p:tgtEl>
                                      </p:cBhvr>
                                    </p:animEffect>
                                    <p:anim calcmode="lin" valueType="num">
                                      <p:cBhvr>
                                        <p:cTn id="86" dur="2000" fill="hold"/>
                                        <p:tgtEl>
                                          <p:spTgt spid="12"/>
                                        </p:tgtEl>
                                        <p:attrNameLst>
                                          <p:attrName>ppt_w</p:attrName>
                                        </p:attrNameLst>
                                      </p:cBhvr>
                                      <p:tavLst>
                                        <p:tav tm="0" fmla="#ppt_w*sin(2.5*pi*$)">
                                          <p:val>
                                            <p:fltVal val="0"/>
                                          </p:val>
                                        </p:tav>
                                        <p:tav tm="100000">
                                          <p:val>
                                            <p:fltVal val="1"/>
                                          </p:val>
                                        </p:tav>
                                      </p:tavLst>
                                    </p:anim>
                                    <p:anim calcmode="lin" valueType="num">
                                      <p:cBhvr>
                                        <p:cTn id="87"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p:txBody>
          <a:bodyPr/>
          <a:lstStyle/>
          <a:p>
            <a:fld id="{3DBDEC22-2F30-4497-8CAA-5F321BA56295}" type="slidenum">
              <a:rPr lang="en-US" smtClean="0">
                <a:solidFill>
                  <a:prstClr val="black"/>
                </a:solidFill>
              </a:rPr>
              <a:pPr/>
              <a:t>24</a:t>
            </a:fld>
            <a:endParaRPr lang="en-US">
              <a:solidFill>
                <a:prstClr val="black"/>
              </a:solidFill>
            </a:endParaRPr>
          </a:p>
        </p:txBody>
      </p:sp>
      <p:sp>
        <p:nvSpPr>
          <p:cNvPr id="10" name="Title 1"/>
          <p:cNvSpPr>
            <a:spLocks noGrp="1"/>
          </p:cNvSpPr>
          <p:nvPr>
            <p:ph type="title"/>
          </p:nvPr>
        </p:nvSpPr>
        <p:spPr>
          <a:xfrm>
            <a:off x="304800" y="609600"/>
            <a:ext cx="4572000" cy="622852"/>
          </a:xfrm>
          <a:prstGeom prst="rect">
            <a:avLst/>
          </a:prstGeom>
        </p:spPr>
        <p:txBody>
          <a:bodyPr>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rPr>
              <a:t>Business Rules of Federation  Account Cont’d</a:t>
            </a:r>
          </a:p>
        </p:txBody>
      </p:sp>
      <p:sp>
        <p:nvSpPr>
          <p:cNvPr id="11" name="Content Placeholder 2"/>
          <p:cNvSpPr>
            <a:spLocks noGrp="1"/>
          </p:cNvSpPr>
          <p:nvPr>
            <p:ph idx="4294967295"/>
          </p:nvPr>
        </p:nvSpPr>
        <p:spPr>
          <a:xfrm>
            <a:off x="3124200" y="1719814"/>
            <a:ext cx="5257800" cy="4008714"/>
          </a:xfrm>
          <a:prstGeom prst="rect">
            <a:avLst/>
          </a:prstGeom>
        </p:spPr>
        <p:txBody>
          <a:bodyPr>
            <a:noAutofit/>
          </a:bodyPr>
          <a:lstStyle/>
          <a:p>
            <a:pPr algn="just">
              <a:lnSpc>
                <a:spcPct val="100000"/>
              </a:lnSpc>
              <a:spcBef>
                <a:spcPts val="0"/>
              </a:spcBef>
              <a:buClrTx/>
            </a:pPr>
            <a:r>
              <a:rPr kumimoji="0" lang="en-GB" sz="2800" b="0" i="0" u="none" strike="noStrike" kern="0" cap="none" spc="0" normalizeH="0" baseline="0" noProof="0" dirty="0">
                <a:ln>
                  <a:noFill/>
                </a:ln>
                <a:solidFill>
                  <a:sysClr val="windowText" lastClr="000000"/>
                </a:solidFill>
                <a:effectLst/>
                <a:uLnTx/>
                <a:uFillTx/>
              </a:rPr>
              <a:t>to ensure that allocations made to the States from the Federation Account is promptly and fully paid.</a:t>
            </a:r>
          </a:p>
          <a:p>
            <a:pPr algn="just">
              <a:lnSpc>
                <a:spcPct val="100000"/>
              </a:lnSpc>
              <a:spcBef>
                <a:spcPts val="0"/>
              </a:spcBef>
              <a:buClrTx/>
            </a:pPr>
            <a:endParaRPr kumimoji="0" lang="en-GB" sz="2800" b="0" i="0" u="none" strike="noStrike" kern="0" cap="none" spc="0" normalizeH="0" baseline="0" noProof="0" dirty="0">
              <a:ln>
                <a:noFill/>
              </a:ln>
              <a:solidFill>
                <a:sysClr val="windowText" lastClr="000000"/>
              </a:solidFill>
              <a:effectLst/>
              <a:uLnTx/>
              <a:uFillTx/>
            </a:endParaRPr>
          </a:p>
          <a:p>
            <a:pPr algn="just">
              <a:lnSpc>
                <a:spcPct val="100000"/>
              </a:lnSpc>
              <a:spcBef>
                <a:spcPts val="0"/>
              </a:spcBef>
              <a:buClrTx/>
            </a:pPr>
            <a:r>
              <a:rPr kumimoji="0" lang="en-GB" sz="2800" b="0" i="0" u="none" strike="noStrike" kern="0" cap="none" spc="0" normalizeH="0" baseline="0" noProof="0" dirty="0">
                <a:ln>
                  <a:noFill/>
                </a:ln>
                <a:solidFill>
                  <a:sysClr val="windowText" lastClr="000000"/>
                </a:solidFill>
                <a:effectLst/>
                <a:uLnTx/>
                <a:uFillTx/>
              </a:rPr>
              <a:t> to report annually to the National Assembly in respect of the function specified above.</a:t>
            </a:r>
            <a:endParaRPr kumimoji="0" lang="en-US" sz="2800" b="0" i="0" u="none" strike="noStrike" kern="0" cap="none" spc="0" normalizeH="0" baseline="0" noProof="0" dirty="0">
              <a:ln>
                <a:noFill/>
              </a:ln>
              <a:solidFill>
                <a:sysClr val="windowText" lastClr="000000"/>
              </a:solidFill>
              <a:effectLst/>
              <a:uLnTx/>
              <a:uFillTx/>
            </a:endParaRPr>
          </a:p>
        </p:txBody>
      </p:sp>
      <p:sp>
        <p:nvSpPr>
          <p:cNvPr id="12" name="Text Placeholder 3"/>
          <p:cNvSpPr txBox="1">
            <a:spLocks/>
          </p:cNvSpPr>
          <p:nvPr/>
        </p:nvSpPr>
        <p:spPr>
          <a:xfrm>
            <a:off x="1121535" y="1600200"/>
            <a:ext cx="344477" cy="3811588"/>
          </a:xfrm>
          <a:prstGeom prst="rect">
            <a:avLst/>
          </a:prstGeom>
        </p:spPr>
        <p:txBody>
          <a:bodyPr vert="vert270" lIns="91440" tIns="45720" rIns="91440" bIns="45720" rtlCol="0" anchor="ctr" anchorCtr="1">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ysClr val="windowText" lastClr="000000"/>
                </a:solidFill>
                <a:effectLst/>
                <a:uLnTx/>
                <a:uFillTx/>
                <a:latin typeface="Calibri"/>
                <a:ea typeface="+mn-ea"/>
                <a:cs typeface="+mn-cs"/>
              </a:rPr>
              <a:t>Functions of FAAC</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1000"/>
                                        <p:tgtEl>
                                          <p:spTgt spid="12">
                                            <p:txEl>
                                              <p:pRg st="0" end="0"/>
                                            </p:txEl>
                                          </p:spTgt>
                                        </p:tgtEl>
                                      </p:cBhvr>
                                    </p:animEffect>
                                    <p:anim calcmode="lin" valueType="num">
                                      <p:cBhvr>
                                        <p:cTn id="1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1000"/>
                                        <p:tgtEl>
                                          <p:spTgt spid="11">
                                            <p:txEl>
                                              <p:pRg st="0" end="0"/>
                                            </p:txEl>
                                          </p:spTgt>
                                        </p:tgtEl>
                                      </p:cBhvr>
                                    </p:animEffect>
                                    <p:anim calcmode="lin" valueType="num">
                                      <p:cBhvr>
                                        <p:cTn id="21"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fade">
                                      <p:cBhvr>
                                        <p:cTn id="27" dur="1000"/>
                                        <p:tgtEl>
                                          <p:spTgt spid="11">
                                            <p:txEl>
                                              <p:pRg st="2" end="2"/>
                                            </p:txEl>
                                          </p:spTgt>
                                        </p:tgtEl>
                                      </p:cBhvr>
                                    </p:animEffect>
                                    <p:anim calcmode="lin" valueType="num">
                                      <p:cBhvr>
                                        <p:cTn id="2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P spid="1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839108" y="6349279"/>
            <a:ext cx="573161" cy="365125"/>
          </a:xfrm>
        </p:spPr>
        <p:txBody>
          <a:bodyPr/>
          <a:lstStyle/>
          <a:p>
            <a:fld id="{3DBDEC22-2F30-4497-8CAA-5F321BA56295}" type="slidenum">
              <a:rPr lang="en-US" sz="1800" b="1" smtClean="0">
                <a:solidFill>
                  <a:prstClr val="black"/>
                </a:solidFill>
              </a:rPr>
              <a:pPr/>
              <a:t>25</a:t>
            </a:fld>
            <a:endParaRPr lang="en-US" sz="1800" b="1" dirty="0">
              <a:solidFill>
                <a:prstClr val="black"/>
              </a:solidFill>
            </a:endParaRPr>
          </a:p>
        </p:txBody>
      </p:sp>
      <p:sp>
        <p:nvSpPr>
          <p:cNvPr id="10" name="Title 1"/>
          <p:cNvSpPr>
            <a:spLocks noGrp="1"/>
          </p:cNvSpPr>
          <p:nvPr>
            <p:ph type="title"/>
          </p:nvPr>
        </p:nvSpPr>
        <p:spPr>
          <a:xfrm>
            <a:off x="663480" y="346365"/>
            <a:ext cx="7142050" cy="637310"/>
          </a:xfrm>
          <a:prstGeom prst="rect">
            <a:avLst/>
          </a:prstGeom>
        </p:spPr>
        <p:txBody>
          <a:bodyPr>
            <a:normAutofit fontScale="90000"/>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effectLst/>
                <a:uLnTx/>
                <a:uFillTx/>
              </a:rPr>
              <a:t>Business Rules of Federation  Account Cont’d</a:t>
            </a:r>
          </a:p>
        </p:txBody>
      </p:sp>
      <p:sp>
        <p:nvSpPr>
          <p:cNvPr id="11" name="Content Placeholder 6"/>
          <p:cNvSpPr>
            <a:spLocks noGrp="1"/>
          </p:cNvSpPr>
          <p:nvPr>
            <p:ph idx="4294967295"/>
          </p:nvPr>
        </p:nvSpPr>
        <p:spPr>
          <a:xfrm>
            <a:off x="4842163" y="1191491"/>
            <a:ext cx="3768437" cy="484909"/>
          </a:xfrm>
          <a:prstGeom prst="rect">
            <a:avLst/>
          </a:prstGeom>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SHARING PROCESS</a:t>
            </a:r>
          </a:p>
        </p:txBody>
      </p:sp>
      <p:sp>
        <p:nvSpPr>
          <p:cNvPr id="12" name="Text Placeholder 3"/>
          <p:cNvSpPr txBox="1">
            <a:spLocks/>
          </p:cNvSpPr>
          <p:nvPr/>
        </p:nvSpPr>
        <p:spPr>
          <a:xfrm>
            <a:off x="543339" y="1177636"/>
            <a:ext cx="4028662" cy="52093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ysClr val="windowText" lastClr="000000"/>
                </a:solidFill>
                <a:effectLst/>
                <a:uLnTx/>
                <a:uFillTx/>
                <a:latin typeface="Calibri"/>
                <a:ea typeface="+mn-ea"/>
                <a:cs typeface="+mn-cs"/>
              </a:rPr>
              <a:t>Formula for the Distribution of Revenue to the Three Tiers of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Since the Supreme Court ruling of 2002 and all the subsequent Modification Orders which came into effect in May, 2003 the Revenue sharing formula remains: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a.	</a:t>
            </a:r>
            <a:r>
              <a:rPr kumimoji="0" lang="en-GB" sz="2000" b="1" i="0" u="none" strike="noStrike" kern="1200" cap="none" spc="0" normalizeH="0" baseline="0" noProof="0" dirty="0">
                <a:ln>
                  <a:noFill/>
                </a:ln>
                <a:solidFill>
                  <a:sysClr val="windowText" lastClr="000000"/>
                </a:solidFill>
                <a:effectLst/>
                <a:uLnTx/>
                <a:uFillTx/>
                <a:latin typeface="Calibri"/>
                <a:ea typeface="+mn-ea"/>
                <a:cs typeface="+mn-cs"/>
              </a:rPr>
              <a:t>Vertical Distribution:</a:t>
            </a:r>
            <a:endParaRPr kumimoji="0" lang="en-US"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000" dirty="0">
                <a:solidFill>
                  <a:sysClr val="windowText" lastClr="000000"/>
                </a:solidFill>
                <a:latin typeface="Calibri"/>
              </a:rPr>
              <a:t>      </a:t>
            </a: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FGN </a:t>
            </a:r>
            <a:r>
              <a:rPr kumimoji="0" lang="en-GB" sz="2000" b="0" i="0" u="none" strike="noStrike" kern="1200" cap="none" spc="0" normalizeH="0" noProof="0" dirty="0">
                <a:ln>
                  <a:noFill/>
                </a:ln>
                <a:solidFill>
                  <a:sysClr val="windowText" lastClr="000000"/>
                </a:solidFill>
                <a:effectLst/>
                <a:uLnTx/>
                <a:uFillTx/>
                <a:latin typeface="Calibri"/>
                <a:ea typeface="+mn-ea"/>
                <a:cs typeface="+mn-cs"/>
              </a:rPr>
              <a:t>        </a:t>
            </a: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52.68%</a:t>
            </a:r>
            <a:endParaRPr kumimoji="0" lang="en-US"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000" dirty="0">
                <a:solidFill>
                  <a:sysClr val="windowText" lastClr="000000"/>
                </a:solidFill>
                <a:latin typeface="Calibri"/>
              </a:rPr>
              <a:t>      </a:t>
            </a: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States </a:t>
            </a:r>
            <a:r>
              <a:rPr lang="en-GB" sz="2000" dirty="0">
                <a:solidFill>
                  <a:sysClr val="windowText" lastClr="000000"/>
                </a:solidFill>
                <a:latin typeface="Calibri"/>
              </a:rPr>
              <a:t>    </a:t>
            </a: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26.72%</a:t>
            </a:r>
            <a:endParaRPr kumimoji="0" lang="en-US"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000" dirty="0">
                <a:solidFill>
                  <a:sysClr val="windowText" lastClr="000000"/>
                </a:solidFill>
                <a:latin typeface="Calibri"/>
              </a:rPr>
              <a:t>      </a:t>
            </a: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LGCs	</a:t>
            </a:r>
            <a:r>
              <a:rPr kumimoji="0" lang="en-GB" sz="2000" b="0" i="0" u="none" strike="noStrike" kern="1200" cap="none" spc="0" normalizeH="0" noProof="0" dirty="0">
                <a:ln>
                  <a:noFill/>
                </a:ln>
                <a:solidFill>
                  <a:sysClr val="windowText" lastClr="000000"/>
                </a:solidFill>
                <a:effectLst/>
                <a:uLnTx/>
                <a:uFillTx/>
                <a:latin typeface="Calibri"/>
                <a:ea typeface="+mn-ea"/>
                <a:cs typeface="+mn-cs"/>
              </a:rPr>
              <a:t>      </a:t>
            </a:r>
            <a:r>
              <a:rPr kumimoji="0" lang="en-GB" sz="2000" b="0" i="0" u="sng" strike="noStrike" kern="1200" cap="none" spc="0" normalizeH="0" baseline="0" noProof="0" dirty="0">
                <a:ln>
                  <a:noFill/>
                </a:ln>
                <a:solidFill>
                  <a:sysClr val="windowText" lastClr="000000"/>
                </a:solidFill>
                <a:effectLst/>
                <a:uLnTx/>
                <a:uFillTx/>
                <a:latin typeface="Calibri"/>
                <a:ea typeface="+mn-ea"/>
                <a:cs typeface="+mn-cs"/>
              </a:rPr>
              <a:t>20.60%</a:t>
            </a:r>
            <a:endParaRPr kumimoji="0" lang="en-US"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000" dirty="0">
                <a:solidFill>
                  <a:sysClr val="windowText" lastClr="000000"/>
                </a:solidFill>
                <a:latin typeface="Calibri"/>
              </a:rPr>
              <a:t>      </a:t>
            </a:r>
            <a:r>
              <a:rPr kumimoji="0" lang="en-GB" sz="2000" b="1" i="0" u="none" strike="noStrike" kern="1200" cap="none" spc="0" normalizeH="0" baseline="0" noProof="0" dirty="0">
                <a:ln>
                  <a:noFill/>
                </a:ln>
                <a:solidFill>
                  <a:sysClr val="windowText" lastClr="000000"/>
                </a:solidFill>
                <a:effectLst/>
                <a:uLnTx/>
                <a:uFillTx/>
                <a:latin typeface="Calibri"/>
                <a:ea typeface="+mn-ea"/>
                <a:cs typeface="+mn-cs"/>
              </a:rPr>
              <a:t>Total	      </a:t>
            </a:r>
            <a:r>
              <a:rPr kumimoji="0" lang="en-GB" sz="2000" b="1" i="0" u="sng" strike="noStrike" kern="1200" cap="none" spc="0" normalizeH="0" baseline="0" noProof="0" dirty="0">
                <a:ln>
                  <a:noFill/>
                </a:ln>
                <a:solidFill>
                  <a:sysClr val="windowText" lastClr="000000"/>
                </a:solidFill>
                <a:effectLst/>
                <a:uLnTx/>
                <a:uFillTx/>
                <a:latin typeface="Calibri"/>
                <a:ea typeface="+mn-ea"/>
                <a:cs typeface="+mn-cs"/>
              </a:rPr>
              <a:t>100.00% </a:t>
            </a:r>
            <a:endParaRPr kumimoji="0" lang="en-US"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13" name="Picture 3" descr="C:\Users\DD FED. ACCOUNT\AppData\Local\Microsoft\Windows\INetCache\IE\16Q2VEWT\940e0c4212888079773c46cf3366141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8983" y="1716577"/>
            <a:ext cx="3927761" cy="43032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wipe(down)">
                                      <p:cBhvr>
                                        <p:cTn id="13" dur="580">
                                          <p:stCondLst>
                                            <p:cond delay="0"/>
                                          </p:stCondLst>
                                        </p:cTn>
                                        <p:tgtEl>
                                          <p:spTgt spid="12">
                                            <p:txEl>
                                              <p:pRg st="0" end="0"/>
                                            </p:txEl>
                                          </p:spTgt>
                                        </p:tgtEl>
                                      </p:cBhvr>
                                    </p:animEffect>
                                    <p:anim calcmode="lin" valueType="num">
                                      <p:cBhvr>
                                        <p:cTn id="14" dur="1822" tmFilter="0,0; 0.14,0.36; 0.43,0.73; 0.71,0.91; 1.0,1.0">
                                          <p:stCondLst>
                                            <p:cond delay="0"/>
                                          </p:stCondLst>
                                        </p:cTn>
                                        <p:tgtEl>
                                          <p:spTgt spid="12">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2">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2">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2">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2">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12">
                                            <p:txEl>
                                              <p:pRg st="0" end="0"/>
                                            </p:txEl>
                                          </p:spTgt>
                                        </p:tgtEl>
                                      </p:cBhvr>
                                      <p:to x="100000" y="60000"/>
                                    </p:animScale>
                                    <p:animScale>
                                      <p:cBhvr>
                                        <p:cTn id="20" dur="166" decel="50000">
                                          <p:stCondLst>
                                            <p:cond delay="676"/>
                                          </p:stCondLst>
                                        </p:cTn>
                                        <p:tgtEl>
                                          <p:spTgt spid="12">
                                            <p:txEl>
                                              <p:pRg st="0" end="0"/>
                                            </p:txEl>
                                          </p:spTgt>
                                        </p:tgtEl>
                                      </p:cBhvr>
                                      <p:to x="100000" y="100000"/>
                                    </p:animScale>
                                    <p:animScale>
                                      <p:cBhvr>
                                        <p:cTn id="21" dur="26">
                                          <p:stCondLst>
                                            <p:cond delay="1312"/>
                                          </p:stCondLst>
                                        </p:cTn>
                                        <p:tgtEl>
                                          <p:spTgt spid="12">
                                            <p:txEl>
                                              <p:pRg st="0" end="0"/>
                                            </p:txEl>
                                          </p:spTgt>
                                        </p:tgtEl>
                                      </p:cBhvr>
                                      <p:to x="100000" y="80000"/>
                                    </p:animScale>
                                    <p:animScale>
                                      <p:cBhvr>
                                        <p:cTn id="22" dur="166" decel="50000">
                                          <p:stCondLst>
                                            <p:cond delay="1338"/>
                                          </p:stCondLst>
                                        </p:cTn>
                                        <p:tgtEl>
                                          <p:spTgt spid="12">
                                            <p:txEl>
                                              <p:pRg st="0" end="0"/>
                                            </p:txEl>
                                          </p:spTgt>
                                        </p:tgtEl>
                                      </p:cBhvr>
                                      <p:to x="100000" y="100000"/>
                                    </p:animScale>
                                    <p:animScale>
                                      <p:cBhvr>
                                        <p:cTn id="23" dur="26">
                                          <p:stCondLst>
                                            <p:cond delay="1642"/>
                                          </p:stCondLst>
                                        </p:cTn>
                                        <p:tgtEl>
                                          <p:spTgt spid="12">
                                            <p:txEl>
                                              <p:pRg st="0" end="0"/>
                                            </p:txEl>
                                          </p:spTgt>
                                        </p:tgtEl>
                                      </p:cBhvr>
                                      <p:to x="100000" y="90000"/>
                                    </p:animScale>
                                    <p:animScale>
                                      <p:cBhvr>
                                        <p:cTn id="24" dur="166" decel="50000">
                                          <p:stCondLst>
                                            <p:cond delay="1668"/>
                                          </p:stCondLst>
                                        </p:cTn>
                                        <p:tgtEl>
                                          <p:spTgt spid="12">
                                            <p:txEl>
                                              <p:pRg st="0" end="0"/>
                                            </p:txEl>
                                          </p:spTgt>
                                        </p:tgtEl>
                                      </p:cBhvr>
                                      <p:to x="100000" y="100000"/>
                                    </p:animScale>
                                    <p:animScale>
                                      <p:cBhvr>
                                        <p:cTn id="25" dur="26">
                                          <p:stCondLst>
                                            <p:cond delay="1808"/>
                                          </p:stCondLst>
                                        </p:cTn>
                                        <p:tgtEl>
                                          <p:spTgt spid="12">
                                            <p:txEl>
                                              <p:pRg st="0" end="0"/>
                                            </p:txEl>
                                          </p:spTgt>
                                        </p:tgtEl>
                                      </p:cBhvr>
                                      <p:to x="100000" y="95000"/>
                                    </p:animScale>
                                    <p:animScale>
                                      <p:cBhvr>
                                        <p:cTn id="26" dur="166" decel="50000">
                                          <p:stCondLst>
                                            <p:cond delay="1834"/>
                                          </p:stCondLst>
                                        </p:cTn>
                                        <p:tgtEl>
                                          <p:spTgt spid="12">
                                            <p:txEl>
                                              <p:pRg st="0" end="0"/>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wipe(down)">
                                      <p:cBhvr>
                                        <p:cTn id="31" dur="580">
                                          <p:stCondLst>
                                            <p:cond delay="0"/>
                                          </p:stCondLst>
                                        </p:cTn>
                                        <p:tgtEl>
                                          <p:spTgt spid="12">
                                            <p:txEl>
                                              <p:pRg st="1" end="1"/>
                                            </p:txEl>
                                          </p:spTgt>
                                        </p:tgtEl>
                                      </p:cBhvr>
                                    </p:animEffect>
                                    <p:anim calcmode="lin" valueType="num">
                                      <p:cBhvr>
                                        <p:cTn id="32" dur="1822" tmFilter="0,0; 0.14,0.36; 0.43,0.73; 0.71,0.91; 1.0,1.0">
                                          <p:stCondLst>
                                            <p:cond delay="0"/>
                                          </p:stCondLst>
                                        </p:cTn>
                                        <p:tgtEl>
                                          <p:spTgt spid="12">
                                            <p:txEl>
                                              <p:pRg st="1" end="1"/>
                                            </p:txEl>
                                          </p:spTgt>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2">
                                            <p:txEl>
                                              <p:pRg st="1" end="1"/>
                                            </p:txEl>
                                          </p:spTgt>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2">
                                            <p:txEl>
                                              <p:pRg st="1" end="1"/>
                                            </p:txEl>
                                          </p:spTgt>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2">
                                            <p:txEl>
                                              <p:pRg st="1" end="1"/>
                                            </p:txEl>
                                          </p:spTgt>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2">
                                            <p:txEl>
                                              <p:pRg st="1" end="1"/>
                                            </p:txEl>
                                          </p:spTgt>
                                        </p:tgtEl>
                                        <p:attrNameLst>
                                          <p:attrName>ppt_y</p:attrName>
                                        </p:attrNameLst>
                                      </p:cBhvr>
                                      <p:tavLst>
                                        <p:tav tm="0" fmla="#ppt_y-sin(pi*$)/81">
                                          <p:val>
                                            <p:fltVal val="0"/>
                                          </p:val>
                                        </p:tav>
                                        <p:tav tm="100000">
                                          <p:val>
                                            <p:fltVal val="1"/>
                                          </p:val>
                                        </p:tav>
                                      </p:tavLst>
                                    </p:anim>
                                    <p:animScale>
                                      <p:cBhvr>
                                        <p:cTn id="37" dur="26">
                                          <p:stCondLst>
                                            <p:cond delay="650"/>
                                          </p:stCondLst>
                                        </p:cTn>
                                        <p:tgtEl>
                                          <p:spTgt spid="12">
                                            <p:txEl>
                                              <p:pRg st="1" end="1"/>
                                            </p:txEl>
                                          </p:spTgt>
                                        </p:tgtEl>
                                      </p:cBhvr>
                                      <p:to x="100000" y="60000"/>
                                    </p:animScale>
                                    <p:animScale>
                                      <p:cBhvr>
                                        <p:cTn id="38" dur="166" decel="50000">
                                          <p:stCondLst>
                                            <p:cond delay="676"/>
                                          </p:stCondLst>
                                        </p:cTn>
                                        <p:tgtEl>
                                          <p:spTgt spid="12">
                                            <p:txEl>
                                              <p:pRg st="1" end="1"/>
                                            </p:txEl>
                                          </p:spTgt>
                                        </p:tgtEl>
                                      </p:cBhvr>
                                      <p:to x="100000" y="100000"/>
                                    </p:animScale>
                                    <p:animScale>
                                      <p:cBhvr>
                                        <p:cTn id="39" dur="26">
                                          <p:stCondLst>
                                            <p:cond delay="1312"/>
                                          </p:stCondLst>
                                        </p:cTn>
                                        <p:tgtEl>
                                          <p:spTgt spid="12">
                                            <p:txEl>
                                              <p:pRg st="1" end="1"/>
                                            </p:txEl>
                                          </p:spTgt>
                                        </p:tgtEl>
                                      </p:cBhvr>
                                      <p:to x="100000" y="80000"/>
                                    </p:animScale>
                                    <p:animScale>
                                      <p:cBhvr>
                                        <p:cTn id="40" dur="166" decel="50000">
                                          <p:stCondLst>
                                            <p:cond delay="1338"/>
                                          </p:stCondLst>
                                        </p:cTn>
                                        <p:tgtEl>
                                          <p:spTgt spid="12">
                                            <p:txEl>
                                              <p:pRg st="1" end="1"/>
                                            </p:txEl>
                                          </p:spTgt>
                                        </p:tgtEl>
                                      </p:cBhvr>
                                      <p:to x="100000" y="100000"/>
                                    </p:animScale>
                                    <p:animScale>
                                      <p:cBhvr>
                                        <p:cTn id="41" dur="26">
                                          <p:stCondLst>
                                            <p:cond delay="1642"/>
                                          </p:stCondLst>
                                        </p:cTn>
                                        <p:tgtEl>
                                          <p:spTgt spid="12">
                                            <p:txEl>
                                              <p:pRg st="1" end="1"/>
                                            </p:txEl>
                                          </p:spTgt>
                                        </p:tgtEl>
                                      </p:cBhvr>
                                      <p:to x="100000" y="90000"/>
                                    </p:animScale>
                                    <p:animScale>
                                      <p:cBhvr>
                                        <p:cTn id="42" dur="166" decel="50000">
                                          <p:stCondLst>
                                            <p:cond delay="1668"/>
                                          </p:stCondLst>
                                        </p:cTn>
                                        <p:tgtEl>
                                          <p:spTgt spid="12">
                                            <p:txEl>
                                              <p:pRg st="1" end="1"/>
                                            </p:txEl>
                                          </p:spTgt>
                                        </p:tgtEl>
                                      </p:cBhvr>
                                      <p:to x="100000" y="100000"/>
                                    </p:animScale>
                                    <p:animScale>
                                      <p:cBhvr>
                                        <p:cTn id="43" dur="26">
                                          <p:stCondLst>
                                            <p:cond delay="1808"/>
                                          </p:stCondLst>
                                        </p:cTn>
                                        <p:tgtEl>
                                          <p:spTgt spid="12">
                                            <p:txEl>
                                              <p:pRg st="1" end="1"/>
                                            </p:txEl>
                                          </p:spTgt>
                                        </p:tgtEl>
                                      </p:cBhvr>
                                      <p:to x="100000" y="95000"/>
                                    </p:animScale>
                                    <p:animScale>
                                      <p:cBhvr>
                                        <p:cTn id="44" dur="166" decel="50000">
                                          <p:stCondLst>
                                            <p:cond delay="1834"/>
                                          </p:stCondLst>
                                        </p:cTn>
                                        <p:tgtEl>
                                          <p:spTgt spid="12">
                                            <p:txEl>
                                              <p:pRg st="1" end="1"/>
                                            </p:txEl>
                                          </p:spTgt>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12">
                                            <p:txEl>
                                              <p:pRg st="2" end="2"/>
                                            </p:txEl>
                                          </p:spTgt>
                                        </p:tgtEl>
                                        <p:attrNameLst>
                                          <p:attrName>style.visibility</p:attrName>
                                        </p:attrNameLst>
                                      </p:cBhvr>
                                      <p:to>
                                        <p:strVal val="visible"/>
                                      </p:to>
                                    </p:set>
                                    <p:animEffect transition="in" filter="wipe(down)">
                                      <p:cBhvr>
                                        <p:cTn id="49" dur="580">
                                          <p:stCondLst>
                                            <p:cond delay="0"/>
                                          </p:stCondLst>
                                        </p:cTn>
                                        <p:tgtEl>
                                          <p:spTgt spid="12">
                                            <p:txEl>
                                              <p:pRg st="2" end="2"/>
                                            </p:txEl>
                                          </p:spTgt>
                                        </p:tgtEl>
                                      </p:cBhvr>
                                    </p:animEffect>
                                    <p:anim calcmode="lin" valueType="num">
                                      <p:cBhvr>
                                        <p:cTn id="50" dur="1822" tmFilter="0,0; 0.14,0.36; 0.43,0.73; 0.71,0.91; 1.0,1.0">
                                          <p:stCondLst>
                                            <p:cond delay="0"/>
                                          </p:stCondLst>
                                        </p:cTn>
                                        <p:tgtEl>
                                          <p:spTgt spid="12">
                                            <p:txEl>
                                              <p:pRg st="2" end="2"/>
                                            </p:txEl>
                                          </p:spTgt>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2">
                                            <p:txEl>
                                              <p:pRg st="2" end="2"/>
                                            </p:txEl>
                                          </p:spTgt>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2">
                                            <p:txEl>
                                              <p:pRg st="2" end="2"/>
                                            </p:txEl>
                                          </p:spTgt>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2">
                                            <p:txEl>
                                              <p:pRg st="2" end="2"/>
                                            </p:txEl>
                                          </p:spTgt>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2">
                                            <p:txEl>
                                              <p:pRg st="2" end="2"/>
                                            </p:txEl>
                                          </p:spTgt>
                                        </p:tgtEl>
                                        <p:attrNameLst>
                                          <p:attrName>ppt_y</p:attrName>
                                        </p:attrNameLst>
                                      </p:cBhvr>
                                      <p:tavLst>
                                        <p:tav tm="0" fmla="#ppt_y-sin(pi*$)/81">
                                          <p:val>
                                            <p:fltVal val="0"/>
                                          </p:val>
                                        </p:tav>
                                        <p:tav tm="100000">
                                          <p:val>
                                            <p:fltVal val="1"/>
                                          </p:val>
                                        </p:tav>
                                      </p:tavLst>
                                    </p:anim>
                                    <p:animScale>
                                      <p:cBhvr>
                                        <p:cTn id="55" dur="26">
                                          <p:stCondLst>
                                            <p:cond delay="650"/>
                                          </p:stCondLst>
                                        </p:cTn>
                                        <p:tgtEl>
                                          <p:spTgt spid="12">
                                            <p:txEl>
                                              <p:pRg st="2" end="2"/>
                                            </p:txEl>
                                          </p:spTgt>
                                        </p:tgtEl>
                                      </p:cBhvr>
                                      <p:to x="100000" y="60000"/>
                                    </p:animScale>
                                    <p:animScale>
                                      <p:cBhvr>
                                        <p:cTn id="56" dur="166" decel="50000">
                                          <p:stCondLst>
                                            <p:cond delay="676"/>
                                          </p:stCondLst>
                                        </p:cTn>
                                        <p:tgtEl>
                                          <p:spTgt spid="12">
                                            <p:txEl>
                                              <p:pRg st="2" end="2"/>
                                            </p:txEl>
                                          </p:spTgt>
                                        </p:tgtEl>
                                      </p:cBhvr>
                                      <p:to x="100000" y="100000"/>
                                    </p:animScale>
                                    <p:animScale>
                                      <p:cBhvr>
                                        <p:cTn id="57" dur="26">
                                          <p:stCondLst>
                                            <p:cond delay="1312"/>
                                          </p:stCondLst>
                                        </p:cTn>
                                        <p:tgtEl>
                                          <p:spTgt spid="12">
                                            <p:txEl>
                                              <p:pRg st="2" end="2"/>
                                            </p:txEl>
                                          </p:spTgt>
                                        </p:tgtEl>
                                      </p:cBhvr>
                                      <p:to x="100000" y="80000"/>
                                    </p:animScale>
                                    <p:animScale>
                                      <p:cBhvr>
                                        <p:cTn id="58" dur="166" decel="50000">
                                          <p:stCondLst>
                                            <p:cond delay="1338"/>
                                          </p:stCondLst>
                                        </p:cTn>
                                        <p:tgtEl>
                                          <p:spTgt spid="12">
                                            <p:txEl>
                                              <p:pRg st="2" end="2"/>
                                            </p:txEl>
                                          </p:spTgt>
                                        </p:tgtEl>
                                      </p:cBhvr>
                                      <p:to x="100000" y="100000"/>
                                    </p:animScale>
                                    <p:animScale>
                                      <p:cBhvr>
                                        <p:cTn id="59" dur="26">
                                          <p:stCondLst>
                                            <p:cond delay="1642"/>
                                          </p:stCondLst>
                                        </p:cTn>
                                        <p:tgtEl>
                                          <p:spTgt spid="12">
                                            <p:txEl>
                                              <p:pRg st="2" end="2"/>
                                            </p:txEl>
                                          </p:spTgt>
                                        </p:tgtEl>
                                      </p:cBhvr>
                                      <p:to x="100000" y="90000"/>
                                    </p:animScale>
                                    <p:animScale>
                                      <p:cBhvr>
                                        <p:cTn id="60" dur="166" decel="50000">
                                          <p:stCondLst>
                                            <p:cond delay="1668"/>
                                          </p:stCondLst>
                                        </p:cTn>
                                        <p:tgtEl>
                                          <p:spTgt spid="12">
                                            <p:txEl>
                                              <p:pRg st="2" end="2"/>
                                            </p:txEl>
                                          </p:spTgt>
                                        </p:tgtEl>
                                      </p:cBhvr>
                                      <p:to x="100000" y="100000"/>
                                    </p:animScale>
                                    <p:animScale>
                                      <p:cBhvr>
                                        <p:cTn id="61" dur="26">
                                          <p:stCondLst>
                                            <p:cond delay="1808"/>
                                          </p:stCondLst>
                                        </p:cTn>
                                        <p:tgtEl>
                                          <p:spTgt spid="12">
                                            <p:txEl>
                                              <p:pRg st="2" end="2"/>
                                            </p:txEl>
                                          </p:spTgt>
                                        </p:tgtEl>
                                      </p:cBhvr>
                                      <p:to x="100000" y="95000"/>
                                    </p:animScale>
                                    <p:animScale>
                                      <p:cBhvr>
                                        <p:cTn id="62" dur="166" decel="50000">
                                          <p:stCondLst>
                                            <p:cond delay="1834"/>
                                          </p:stCondLst>
                                        </p:cTn>
                                        <p:tgtEl>
                                          <p:spTgt spid="12">
                                            <p:txEl>
                                              <p:pRg st="2" end="2"/>
                                            </p:txEl>
                                          </p:spTgt>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12">
                                            <p:txEl>
                                              <p:pRg st="3" end="3"/>
                                            </p:txEl>
                                          </p:spTgt>
                                        </p:tgtEl>
                                        <p:attrNameLst>
                                          <p:attrName>style.visibility</p:attrName>
                                        </p:attrNameLst>
                                      </p:cBhvr>
                                      <p:to>
                                        <p:strVal val="visible"/>
                                      </p:to>
                                    </p:set>
                                    <p:animEffect transition="in" filter="wipe(down)">
                                      <p:cBhvr>
                                        <p:cTn id="67" dur="580">
                                          <p:stCondLst>
                                            <p:cond delay="0"/>
                                          </p:stCondLst>
                                        </p:cTn>
                                        <p:tgtEl>
                                          <p:spTgt spid="12">
                                            <p:txEl>
                                              <p:pRg st="3" end="3"/>
                                            </p:txEl>
                                          </p:spTgt>
                                        </p:tgtEl>
                                      </p:cBhvr>
                                    </p:animEffect>
                                    <p:anim calcmode="lin" valueType="num">
                                      <p:cBhvr>
                                        <p:cTn id="68" dur="1822" tmFilter="0,0; 0.14,0.36; 0.43,0.73; 0.71,0.91; 1.0,1.0">
                                          <p:stCondLst>
                                            <p:cond delay="0"/>
                                          </p:stCondLst>
                                        </p:cTn>
                                        <p:tgtEl>
                                          <p:spTgt spid="12">
                                            <p:txEl>
                                              <p:pRg st="3" end="3"/>
                                            </p:txEl>
                                          </p:spTgt>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2">
                                            <p:txEl>
                                              <p:pRg st="3" end="3"/>
                                            </p:txEl>
                                          </p:spTgt>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2">
                                            <p:txEl>
                                              <p:pRg st="3" end="3"/>
                                            </p:txEl>
                                          </p:spTgt>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2">
                                            <p:txEl>
                                              <p:pRg st="3" end="3"/>
                                            </p:txEl>
                                          </p:spTgt>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2">
                                            <p:txEl>
                                              <p:pRg st="3" end="3"/>
                                            </p:txEl>
                                          </p:spTgt>
                                        </p:tgtEl>
                                        <p:attrNameLst>
                                          <p:attrName>ppt_y</p:attrName>
                                        </p:attrNameLst>
                                      </p:cBhvr>
                                      <p:tavLst>
                                        <p:tav tm="0" fmla="#ppt_y-sin(pi*$)/81">
                                          <p:val>
                                            <p:fltVal val="0"/>
                                          </p:val>
                                        </p:tav>
                                        <p:tav tm="100000">
                                          <p:val>
                                            <p:fltVal val="1"/>
                                          </p:val>
                                        </p:tav>
                                      </p:tavLst>
                                    </p:anim>
                                    <p:animScale>
                                      <p:cBhvr>
                                        <p:cTn id="73" dur="26">
                                          <p:stCondLst>
                                            <p:cond delay="650"/>
                                          </p:stCondLst>
                                        </p:cTn>
                                        <p:tgtEl>
                                          <p:spTgt spid="12">
                                            <p:txEl>
                                              <p:pRg st="3" end="3"/>
                                            </p:txEl>
                                          </p:spTgt>
                                        </p:tgtEl>
                                      </p:cBhvr>
                                      <p:to x="100000" y="60000"/>
                                    </p:animScale>
                                    <p:animScale>
                                      <p:cBhvr>
                                        <p:cTn id="74" dur="166" decel="50000">
                                          <p:stCondLst>
                                            <p:cond delay="676"/>
                                          </p:stCondLst>
                                        </p:cTn>
                                        <p:tgtEl>
                                          <p:spTgt spid="12">
                                            <p:txEl>
                                              <p:pRg st="3" end="3"/>
                                            </p:txEl>
                                          </p:spTgt>
                                        </p:tgtEl>
                                      </p:cBhvr>
                                      <p:to x="100000" y="100000"/>
                                    </p:animScale>
                                    <p:animScale>
                                      <p:cBhvr>
                                        <p:cTn id="75" dur="26">
                                          <p:stCondLst>
                                            <p:cond delay="1312"/>
                                          </p:stCondLst>
                                        </p:cTn>
                                        <p:tgtEl>
                                          <p:spTgt spid="12">
                                            <p:txEl>
                                              <p:pRg st="3" end="3"/>
                                            </p:txEl>
                                          </p:spTgt>
                                        </p:tgtEl>
                                      </p:cBhvr>
                                      <p:to x="100000" y="80000"/>
                                    </p:animScale>
                                    <p:animScale>
                                      <p:cBhvr>
                                        <p:cTn id="76" dur="166" decel="50000">
                                          <p:stCondLst>
                                            <p:cond delay="1338"/>
                                          </p:stCondLst>
                                        </p:cTn>
                                        <p:tgtEl>
                                          <p:spTgt spid="12">
                                            <p:txEl>
                                              <p:pRg st="3" end="3"/>
                                            </p:txEl>
                                          </p:spTgt>
                                        </p:tgtEl>
                                      </p:cBhvr>
                                      <p:to x="100000" y="100000"/>
                                    </p:animScale>
                                    <p:animScale>
                                      <p:cBhvr>
                                        <p:cTn id="77" dur="26">
                                          <p:stCondLst>
                                            <p:cond delay="1642"/>
                                          </p:stCondLst>
                                        </p:cTn>
                                        <p:tgtEl>
                                          <p:spTgt spid="12">
                                            <p:txEl>
                                              <p:pRg st="3" end="3"/>
                                            </p:txEl>
                                          </p:spTgt>
                                        </p:tgtEl>
                                      </p:cBhvr>
                                      <p:to x="100000" y="90000"/>
                                    </p:animScale>
                                    <p:animScale>
                                      <p:cBhvr>
                                        <p:cTn id="78" dur="166" decel="50000">
                                          <p:stCondLst>
                                            <p:cond delay="1668"/>
                                          </p:stCondLst>
                                        </p:cTn>
                                        <p:tgtEl>
                                          <p:spTgt spid="12">
                                            <p:txEl>
                                              <p:pRg st="3" end="3"/>
                                            </p:txEl>
                                          </p:spTgt>
                                        </p:tgtEl>
                                      </p:cBhvr>
                                      <p:to x="100000" y="100000"/>
                                    </p:animScale>
                                    <p:animScale>
                                      <p:cBhvr>
                                        <p:cTn id="79" dur="26">
                                          <p:stCondLst>
                                            <p:cond delay="1808"/>
                                          </p:stCondLst>
                                        </p:cTn>
                                        <p:tgtEl>
                                          <p:spTgt spid="12">
                                            <p:txEl>
                                              <p:pRg st="3" end="3"/>
                                            </p:txEl>
                                          </p:spTgt>
                                        </p:tgtEl>
                                      </p:cBhvr>
                                      <p:to x="100000" y="95000"/>
                                    </p:animScale>
                                    <p:animScale>
                                      <p:cBhvr>
                                        <p:cTn id="80" dur="166" decel="50000">
                                          <p:stCondLst>
                                            <p:cond delay="1834"/>
                                          </p:stCondLst>
                                        </p:cTn>
                                        <p:tgtEl>
                                          <p:spTgt spid="12">
                                            <p:txEl>
                                              <p:pRg st="3" end="3"/>
                                            </p:txEl>
                                          </p:spTgt>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12">
                                            <p:txEl>
                                              <p:pRg st="4" end="4"/>
                                            </p:txEl>
                                          </p:spTgt>
                                        </p:tgtEl>
                                        <p:attrNameLst>
                                          <p:attrName>style.visibility</p:attrName>
                                        </p:attrNameLst>
                                      </p:cBhvr>
                                      <p:to>
                                        <p:strVal val="visible"/>
                                      </p:to>
                                    </p:set>
                                    <p:animEffect transition="in" filter="wipe(down)">
                                      <p:cBhvr>
                                        <p:cTn id="85" dur="580">
                                          <p:stCondLst>
                                            <p:cond delay="0"/>
                                          </p:stCondLst>
                                        </p:cTn>
                                        <p:tgtEl>
                                          <p:spTgt spid="12">
                                            <p:txEl>
                                              <p:pRg st="4" end="4"/>
                                            </p:txEl>
                                          </p:spTgt>
                                        </p:tgtEl>
                                      </p:cBhvr>
                                    </p:animEffect>
                                    <p:anim calcmode="lin" valueType="num">
                                      <p:cBhvr>
                                        <p:cTn id="86" dur="1822" tmFilter="0,0; 0.14,0.36; 0.43,0.73; 0.71,0.91; 1.0,1.0">
                                          <p:stCondLst>
                                            <p:cond delay="0"/>
                                          </p:stCondLst>
                                        </p:cTn>
                                        <p:tgtEl>
                                          <p:spTgt spid="12">
                                            <p:txEl>
                                              <p:pRg st="4" end="4"/>
                                            </p:txEl>
                                          </p:spTgt>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12">
                                            <p:txEl>
                                              <p:pRg st="4" end="4"/>
                                            </p:txEl>
                                          </p:spTgt>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12">
                                            <p:txEl>
                                              <p:pRg st="4" end="4"/>
                                            </p:txEl>
                                          </p:spTgt>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12">
                                            <p:txEl>
                                              <p:pRg st="4" end="4"/>
                                            </p:txEl>
                                          </p:spTgt>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12">
                                            <p:txEl>
                                              <p:pRg st="4" end="4"/>
                                            </p:txEl>
                                          </p:spTgt>
                                        </p:tgtEl>
                                        <p:attrNameLst>
                                          <p:attrName>ppt_y</p:attrName>
                                        </p:attrNameLst>
                                      </p:cBhvr>
                                      <p:tavLst>
                                        <p:tav tm="0" fmla="#ppt_y-sin(pi*$)/81">
                                          <p:val>
                                            <p:fltVal val="0"/>
                                          </p:val>
                                        </p:tav>
                                        <p:tav tm="100000">
                                          <p:val>
                                            <p:fltVal val="1"/>
                                          </p:val>
                                        </p:tav>
                                      </p:tavLst>
                                    </p:anim>
                                    <p:animScale>
                                      <p:cBhvr>
                                        <p:cTn id="91" dur="26">
                                          <p:stCondLst>
                                            <p:cond delay="650"/>
                                          </p:stCondLst>
                                        </p:cTn>
                                        <p:tgtEl>
                                          <p:spTgt spid="12">
                                            <p:txEl>
                                              <p:pRg st="4" end="4"/>
                                            </p:txEl>
                                          </p:spTgt>
                                        </p:tgtEl>
                                      </p:cBhvr>
                                      <p:to x="100000" y="60000"/>
                                    </p:animScale>
                                    <p:animScale>
                                      <p:cBhvr>
                                        <p:cTn id="92" dur="166" decel="50000">
                                          <p:stCondLst>
                                            <p:cond delay="676"/>
                                          </p:stCondLst>
                                        </p:cTn>
                                        <p:tgtEl>
                                          <p:spTgt spid="12">
                                            <p:txEl>
                                              <p:pRg st="4" end="4"/>
                                            </p:txEl>
                                          </p:spTgt>
                                        </p:tgtEl>
                                      </p:cBhvr>
                                      <p:to x="100000" y="100000"/>
                                    </p:animScale>
                                    <p:animScale>
                                      <p:cBhvr>
                                        <p:cTn id="93" dur="26">
                                          <p:stCondLst>
                                            <p:cond delay="1312"/>
                                          </p:stCondLst>
                                        </p:cTn>
                                        <p:tgtEl>
                                          <p:spTgt spid="12">
                                            <p:txEl>
                                              <p:pRg st="4" end="4"/>
                                            </p:txEl>
                                          </p:spTgt>
                                        </p:tgtEl>
                                      </p:cBhvr>
                                      <p:to x="100000" y="80000"/>
                                    </p:animScale>
                                    <p:animScale>
                                      <p:cBhvr>
                                        <p:cTn id="94" dur="166" decel="50000">
                                          <p:stCondLst>
                                            <p:cond delay="1338"/>
                                          </p:stCondLst>
                                        </p:cTn>
                                        <p:tgtEl>
                                          <p:spTgt spid="12">
                                            <p:txEl>
                                              <p:pRg st="4" end="4"/>
                                            </p:txEl>
                                          </p:spTgt>
                                        </p:tgtEl>
                                      </p:cBhvr>
                                      <p:to x="100000" y="100000"/>
                                    </p:animScale>
                                    <p:animScale>
                                      <p:cBhvr>
                                        <p:cTn id="95" dur="26">
                                          <p:stCondLst>
                                            <p:cond delay="1642"/>
                                          </p:stCondLst>
                                        </p:cTn>
                                        <p:tgtEl>
                                          <p:spTgt spid="12">
                                            <p:txEl>
                                              <p:pRg st="4" end="4"/>
                                            </p:txEl>
                                          </p:spTgt>
                                        </p:tgtEl>
                                      </p:cBhvr>
                                      <p:to x="100000" y="90000"/>
                                    </p:animScale>
                                    <p:animScale>
                                      <p:cBhvr>
                                        <p:cTn id="96" dur="166" decel="50000">
                                          <p:stCondLst>
                                            <p:cond delay="1668"/>
                                          </p:stCondLst>
                                        </p:cTn>
                                        <p:tgtEl>
                                          <p:spTgt spid="12">
                                            <p:txEl>
                                              <p:pRg st="4" end="4"/>
                                            </p:txEl>
                                          </p:spTgt>
                                        </p:tgtEl>
                                      </p:cBhvr>
                                      <p:to x="100000" y="100000"/>
                                    </p:animScale>
                                    <p:animScale>
                                      <p:cBhvr>
                                        <p:cTn id="97" dur="26">
                                          <p:stCondLst>
                                            <p:cond delay="1808"/>
                                          </p:stCondLst>
                                        </p:cTn>
                                        <p:tgtEl>
                                          <p:spTgt spid="12">
                                            <p:txEl>
                                              <p:pRg st="4" end="4"/>
                                            </p:txEl>
                                          </p:spTgt>
                                        </p:tgtEl>
                                      </p:cBhvr>
                                      <p:to x="100000" y="95000"/>
                                    </p:animScale>
                                    <p:animScale>
                                      <p:cBhvr>
                                        <p:cTn id="98" dur="166" decel="50000">
                                          <p:stCondLst>
                                            <p:cond delay="1834"/>
                                          </p:stCondLst>
                                        </p:cTn>
                                        <p:tgtEl>
                                          <p:spTgt spid="12">
                                            <p:txEl>
                                              <p:pRg st="4" end="4"/>
                                            </p:txEl>
                                          </p:spTgt>
                                        </p:tgtEl>
                                      </p:cBhvr>
                                      <p:to x="100000" y="100000"/>
                                    </p:animScale>
                                  </p:childTnLst>
                                </p:cTn>
                              </p:par>
                            </p:childTnLst>
                          </p:cTn>
                        </p:par>
                      </p:childTnLst>
                    </p:cTn>
                  </p:par>
                  <p:par>
                    <p:cTn id="99" fill="hold">
                      <p:stCondLst>
                        <p:cond delay="indefinite"/>
                      </p:stCondLst>
                      <p:childTnLst>
                        <p:par>
                          <p:cTn id="100" fill="hold">
                            <p:stCondLst>
                              <p:cond delay="0"/>
                            </p:stCondLst>
                            <p:childTnLst>
                              <p:par>
                                <p:cTn id="101" presetID="26" presetClass="entr" presetSubtype="0" fill="hold" grpId="0" nodeType="clickEffect">
                                  <p:stCondLst>
                                    <p:cond delay="0"/>
                                  </p:stCondLst>
                                  <p:childTnLst>
                                    <p:set>
                                      <p:cBhvr>
                                        <p:cTn id="102" dur="1" fill="hold">
                                          <p:stCondLst>
                                            <p:cond delay="0"/>
                                          </p:stCondLst>
                                        </p:cTn>
                                        <p:tgtEl>
                                          <p:spTgt spid="12">
                                            <p:txEl>
                                              <p:pRg st="5" end="5"/>
                                            </p:txEl>
                                          </p:spTgt>
                                        </p:tgtEl>
                                        <p:attrNameLst>
                                          <p:attrName>style.visibility</p:attrName>
                                        </p:attrNameLst>
                                      </p:cBhvr>
                                      <p:to>
                                        <p:strVal val="visible"/>
                                      </p:to>
                                    </p:set>
                                    <p:animEffect transition="in" filter="wipe(down)">
                                      <p:cBhvr>
                                        <p:cTn id="103" dur="580">
                                          <p:stCondLst>
                                            <p:cond delay="0"/>
                                          </p:stCondLst>
                                        </p:cTn>
                                        <p:tgtEl>
                                          <p:spTgt spid="12">
                                            <p:txEl>
                                              <p:pRg st="5" end="5"/>
                                            </p:txEl>
                                          </p:spTgt>
                                        </p:tgtEl>
                                      </p:cBhvr>
                                    </p:animEffect>
                                    <p:anim calcmode="lin" valueType="num">
                                      <p:cBhvr>
                                        <p:cTn id="104" dur="1822" tmFilter="0,0; 0.14,0.36; 0.43,0.73; 0.71,0.91; 1.0,1.0">
                                          <p:stCondLst>
                                            <p:cond delay="0"/>
                                          </p:stCondLst>
                                        </p:cTn>
                                        <p:tgtEl>
                                          <p:spTgt spid="12">
                                            <p:txEl>
                                              <p:pRg st="5" end="5"/>
                                            </p:txEl>
                                          </p:spTgt>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2">
                                            <p:txEl>
                                              <p:pRg st="5" end="5"/>
                                            </p:txEl>
                                          </p:spTgt>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2">
                                            <p:txEl>
                                              <p:pRg st="5" end="5"/>
                                            </p:txEl>
                                          </p:spTgt>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2">
                                            <p:txEl>
                                              <p:pRg st="5" end="5"/>
                                            </p:txEl>
                                          </p:spTgt>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2">
                                            <p:txEl>
                                              <p:pRg st="5" end="5"/>
                                            </p:txEl>
                                          </p:spTgt>
                                        </p:tgtEl>
                                        <p:attrNameLst>
                                          <p:attrName>ppt_y</p:attrName>
                                        </p:attrNameLst>
                                      </p:cBhvr>
                                      <p:tavLst>
                                        <p:tav tm="0" fmla="#ppt_y-sin(pi*$)/81">
                                          <p:val>
                                            <p:fltVal val="0"/>
                                          </p:val>
                                        </p:tav>
                                        <p:tav tm="100000">
                                          <p:val>
                                            <p:fltVal val="1"/>
                                          </p:val>
                                        </p:tav>
                                      </p:tavLst>
                                    </p:anim>
                                    <p:animScale>
                                      <p:cBhvr>
                                        <p:cTn id="109" dur="26">
                                          <p:stCondLst>
                                            <p:cond delay="650"/>
                                          </p:stCondLst>
                                        </p:cTn>
                                        <p:tgtEl>
                                          <p:spTgt spid="12">
                                            <p:txEl>
                                              <p:pRg st="5" end="5"/>
                                            </p:txEl>
                                          </p:spTgt>
                                        </p:tgtEl>
                                      </p:cBhvr>
                                      <p:to x="100000" y="60000"/>
                                    </p:animScale>
                                    <p:animScale>
                                      <p:cBhvr>
                                        <p:cTn id="110" dur="166" decel="50000">
                                          <p:stCondLst>
                                            <p:cond delay="676"/>
                                          </p:stCondLst>
                                        </p:cTn>
                                        <p:tgtEl>
                                          <p:spTgt spid="12">
                                            <p:txEl>
                                              <p:pRg st="5" end="5"/>
                                            </p:txEl>
                                          </p:spTgt>
                                        </p:tgtEl>
                                      </p:cBhvr>
                                      <p:to x="100000" y="100000"/>
                                    </p:animScale>
                                    <p:animScale>
                                      <p:cBhvr>
                                        <p:cTn id="111" dur="26">
                                          <p:stCondLst>
                                            <p:cond delay="1312"/>
                                          </p:stCondLst>
                                        </p:cTn>
                                        <p:tgtEl>
                                          <p:spTgt spid="12">
                                            <p:txEl>
                                              <p:pRg st="5" end="5"/>
                                            </p:txEl>
                                          </p:spTgt>
                                        </p:tgtEl>
                                      </p:cBhvr>
                                      <p:to x="100000" y="80000"/>
                                    </p:animScale>
                                    <p:animScale>
                                      <p:cBhvr>
                                        <p:cTn id="112" dur="166" decel="50000">
                                          <p:stCondLst>
                                            <p:cond delay="1338"/>
                                          </p:stCondLst>
                                        </p:cTn>
                                        <p:tgtEl>
                                          <p:spTgt spid="12">
                                            <p:txEl>
                                              <p:pRg st="5" end="5"/>
                                            </p:txEl>
                                          </p:spTgt>
                                        </p:tgtEl>
                                      </p:cBhvr>
                                      <p:to x="100000" y="100000"/>
                                    </p:animScale>
                                    <p:animScale>
                                      <p:cBhvr>
                                        <p:cTn id="113" dur="26">
                                          <p:stCondLst>
                                            <p:cond delay="1642"/>
                                          </p:stCondLst>
                                        </p:cTn>
                                        <p:tgtEl>
                                          <p:spTgt spid="12">
                                            <p:txEl>
                                              <p:pRg st="5" end="5"/>
                                            </p:txEl>
                                          </p:spTgt>
                                        </p:tgtEl>
                                      </p:cBhvr>
                                      <p:to x="100000" y="90000"/>
                                    </p:animScale>
                                    <p:animScale>
                                      <p:cBhvr>
                                        <p:cTn id="114" dur="166" decel="50000">
                                          <p:stCondLst>
                                            <p:cond delay="1668"/>
                                          </p:stCondLst>
                                        </p:cTn>
                                        <p:tgtEl>
                                          <p:spTgt spid="12">
                                            <p:txEl>
                                              <p:pRg st="5" end="5"/>
                                            </p:txEl>
                                          </p:spTgt>
                                        </p:tgtEl>
                                      </p:cBhvr>
                                      <p:to x="100000" y="100000"/>
                                    </p:animScale>
                                    <p:animScale>
                                      <p:cBhvr>
                                        <p:cTn id="115" dur="26">
                                          <p:stCondLst>
                                            <p:cond delay="1808"/>
                                          </p:stCondLst>
                                        </p:cTn>
                                        <p:tgtEl>
                                          <p:spTgt spid="12">
                                            <p:txEl>
                                              <p:pRg st="5" end="5"/>
                                            </p:txEl>
                                          </p:spTgt>
                                        </p:tgtEl>
                                      </p:cBhvr>
                                      <p:to x="100000" y="95000"/>
                                    </p:animScale>
                                    <p:animScale>
                                      <p:cBhvr>
                                        <p:cTn id="116" dur="166" decel="50000">
                                          <p:stCondLst>
                                            <p:cond delay="1834"/>
                                          </p:stCondLst>
                                        </p:cTn>
                                        <p:tgtEl>
                                          <p:spTgt spid="12">
                                            <p:txEl>
                                              <p:pRg st="5" end="5"/>
                                            </p:txEl>
                                          </p:spTgt>
                                        </p:tgtEl>
                                      </p:cBhvr>
                                      <p:to x="100000" y="100000"/>
                                    </p:animScale>
                                  </p:childTnLst>
                                </p:cTn>
                              </p:par>
                            </p:childTnLst>
                          </p:cTn>
                        </p:par>
                      </p:childTnLst>
                    </p:cTn>
                  </p:par>
                  <p:par>
                    <p:cTn id="117" fill="hold">
                      <p:stCondLst>
                        <p:cond delay="indefinite"/>
                      </p:stCondLst>
                      <p:childTnLst>
                        <p:par>
                          <p:cTn id="118" fill="hold">
                            <p:stCondLst>
                              <p:cond delay="0"/>
                            </p:stCondLst>
                            <p:childTnLst>
                              <p:par>
                                <p:cTn id="119" presetID="26" presetClass="entr" presetSubtype="0" fill="hold" grpId="0" nodeType="clickEffect">
                                  <p:stCondLst>
                                    <p:cond delay="0"/>
                                  </p:stCondLst>
                                  <p:childTnLst>
                                    <p:set>
                                      <p:cBhvr>
                                        <p:cTn id="120" dur="1" fill="hold">
                                          <p:stCondLst>
                                            <p:cond delay="0"/>
                                          </p:stCondLst>
                                        </p:cTn>
                                        <p:tgtEl>
                                          <p:spTgt spid="12">
                                            <p:txEl>
                                              <p:pRg st="6" end="6"/>
                                            </p:txEl>
                                          </p:spTgt>
                                        </p:tgtEl>
                                        <p:attrNameLst>
                                          <p:attrName>style.visibility</p:attrName>
                                        </p:attrNameLst>
                                      </p:cBhvr>
                                      <p:to>
                                        <p:strVal val="visible"/>
                                      </p:to>
                                    </p:set>
                                    <p:animEffect transition="in" filter="wipe(down)">
                                      <p:cBhvr>
                                        <p:cTn id="121" dur="580">
                                          <p:stCondLst>
                                            <p:cond delay="0"/>
                                          </p:stCondLst>
                                        </p:cTn>
                                        <p:tgtEl>
                                          <p:spTgt spid="12">
                                            <p:txEl>
                                              <p:pRg st="6" end="6"/>
                                            </p:txEl>
                                          </p:spTgt>
                                        </p:tgtEl>
                                      </p:cBhvr>
                                    </p:animEffect>
                                    <p:anim calcmode="lin" valueType="num">
                                      <p:cBhvr>
                                        <p:cTn id="122" dur="1822" tmFilter="0,0; 0.14,0.36; 0.43,0.73; 0.71,0.91; 1.0,1.0">
                                          <p:stCondLst>
                                            <p:cond delay="0"/>
                                          </p:stCondLst>
                                        </p:cTn>
                                        <p:tgtEl>
                                          <p:spTgt spid="12">
                                            <p:txEl>
                                              <p:pRg st="6" end="6"/>
                                            </p:txEl>
                                          </p:spTgt>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12">
                                            <p:txEl>
                                              <p:pRg st="6" end="6"/>
                                            </p:txEl>
                                          </p:spTgt>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12">
                                            <p:txEl>
                                              <p:pRg st="6" end="6"/>
                                            </p:txEl>
                                          </p:spTgt>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12">
                                            <p:txEl>
                                              <p:pRg st="6" end="6"/>
                                            </p:txEl>
                                          </p:spTgt>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12">
                                            <p:txEl>
                                              <p:pRg st="6" end="6"/>
                                            </p:txEl>
                                          </p:spTgt>
                                        </p:tgtEl>
                                        <p:attrNameLst>
                                          <p:attrName>ppt_y</p:attrName>
                                        </p:attrNameLst>
                                      </p:cBhvr>
                                      <p:tavLst>
                                        <p:tav tm="0" fmla="#ppt_y-sin(pi*$)/81">
                                          <p:val>
                                            <p:fltVal val="0"/>
                                          </p:val>
                                        </p:tav>
                                        <p:tav tm="100000">
                                          <p:val>
                                            <p:fltVal val="1"/>
                                          </p:val>
                                        </p:tav>
                                      </p:tavLst>
                                    </p:anim>
                                    <p:animScale>
                                      <p:cBhvr>
                                        <p:cTn id="127" dur="26">
                                          <p:stCondLst>
                                            <p:cond delay="650"/>
                                          </p:stCondLst>
                                        </p:cTn>
                                        <p:tgtEl>
                                          <p:spTgt spid="12">
                                            <p:txEl>
                                              <p:pRg st="6" end="6"/>
                                            </p:txEl>
                                          </p:spTgt>
                                        </p:tgtEl>
                                      </p:cBhvr>
                                      <p:to x="100000" y="60000"/>
                                    </p:animScale>
                                    <p:animScale>
                                      <p:cBhvr>
                                        <p:cTn id="128" dur="166" decel="50000">
                                          <p:stCondLst>
                                            <p:cond delay="676"/>
                                          </p:stCondLst>
                                        </p:cTn>
                                        <p:tgtEl>
                                          <p:spTgt spid="12">
                                            <p:txEl>
                                              <p:pRg st="6" end="6"/>
                                            </p:txEl>
                                          </p:spTgt>
                                        </p:tgtEl>
                                      </p:cBhvr>
                                      <p:to x="100000" y="100000"/>
                                    </p:animScale>
                                    <p:animScale>
                                      <p:cBhvr>
                                        <p:cTn id="129" dur="26">
                                          <p:stCondLst>
                                            <p:cond delay="1312"/>
                                          </p:stCondLst>
                                        </p:cTn>
                                        <p:tgtEl>
                                          <p:spTgt spid="12">
                                            <p:txEl>
                                              <p:pRg st="6" end="6"/>
                                            </p:txEl>
                                          </p:spTgt>
                                        </p:tgtEl>
                                      </p:cBhvr>
                                      <p:to x="100000" y="80000"/>
                                    </p:animScale>
                                    <p:animScale>
                                      <p:cBhvr>
                                        <p:cTn id="130" dur="166" decel="50000">
                                          <p:stCondLst>
                                            <p:cond delay="1338"/>
                                          </p:stCondLst>
                                        </p:cTn>
                                        <p:tgtEl>
                                          <p:spTgt spid="12">
                                            <p:txEl>
                                              <p:pRg st="6" end="6"/>
                                            </p:txEl>
                                          </p:spTgt>
                                        </p:tgtEl>
                                      </p:cBhvr>
                                      <p:to x="100000" y="100000"/>
                                    </p:animScale>
                                    <p:animScale>
                                      <p:cBhvr>
                                        <p:cTn id="131" dur="26">
                                          <p:stCondLst>
                                            <p:cond delay="1642"/>
                                          </p:stCondLst>
                                        </p:cTn>
                                        <p:tgtEl>
                                          <p:spTgt spid="12">
                                            <p:txEl>
                                              <p:pRg st="6" end="6"/>
                                            </p:txEl>
                                          </p:spTgt>
                                        </p:tgtEl>
                                      </p:cBhvr>
                                      <p:to x="100000" y="90000"/>
                                    </p:animScale>
                                    <p:animScale>
                                      <p:cBhvr>
                                        <p:cTn id="132" dur="166" decel="50000">
                                          <p:stCondLst>
                                            <p:cond delay="1668"/>
                                          </p:stCondLst>
                                        </p:cTn>
                                        <p:tgtEl>
                                          <p:spTgt spid="12">
                                            <p:txEl>
                                              <p:pRg st="6" end="6"/>
                                            </p:txEl>
                                          </p:spTgt>
                                        </p:tgtEl>
                                      </p:cBhvr>
                                      <p:to x="100000" y="100000"/>
                                    </p:animScale>
                                    <p:animScale>
                                      <p:cBhvr>
                                        <p:cTn id="133" dur="26">
                                          <p:stCondLst>
                                            <p:cond delay="1808"/>
                                          </p:stCondLst>
                                        </p:cTn>
                                        <p:tgtEl>
                                          <p:spTgt spid="12">
                                            <p:txEl>
                                              <p:pRg st="6" end="6"/>
                                            </p:txEl>
                                          </p:spTgt>
                                        </p:tgtEl>
                                      </p:cBhvr>
                                      <p:to x="100000" y="95000"/>
                                    </p:animScale>
                                    <p:animScale>
                                      <p:cBhvr>
                                        <p:cTn id="134" dur="166" decel="50000">
                                          <p:stCondLst>
                                            <p:cond delay="1834"/>
                                          </p:stCondLst>
                                        </p:cTn>
                                        <p:tgtEl>
                                          <p:spTgt spid="12">
                                            <p:txEl>
                                              <p:pRg st="6" end="6"/>
                                            </p:txEl>
                                          </p:spTgt>
                                        </p:tgtEl>
                                      </p:cBhvr>
                                      <p:to x="100000" y="100000"/>
                                    </p:animScale>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11">
                                            <p:txEl>
                                              <p:pRg st="0" end="0"/>
                                            </p:txEl>
                                          </p:spTgt>
                                        </p:tgtEl>
                                        <p:attrNameLst>
                                          <p:attrName>style.visibility</p:attrName>
                                        </p:attrNameLst>
                                      </p:cBhvr>
                                      <p:to>
                                        <p:strVal val="visible"/>
                                      </p:to>
                                    </p:set>
                                    <p:anim calcmode="lin" valueType="num">
                                      <p:cBhvr additive="base">
                                        <p:cTn id="13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5"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animEffect transition="in" filter="fade">
                                      <p:cBhvr>
                                        <p:cTn id="145" dur="2000"/>
                                        <p:tgtEl>
                                          <p:spTgt spid="13"/>
                                        </p:tgtEl>
                                      </p:cBhvr>
                                    </p:animEffect>
                                    <p:anim calcmode="lin" valueType="num">
                                      <p:cBhvr>
                                        <p:cTn id="146" dur="2000" fill="hold"/>
                                        <p:tgtEl>
                                          <p:spTgt spid="13"/>
                                        </p:tgtEl>
                                        <p:attrNameLst>
                                          <p:attrName>ppt_w</p:attrName>
                                        </p:attrNameLst>
                                      </p:cBhvr>
                                      <p:tavLst>
                                        <p:tav tm="0" fmla="#ppt_w*sin(2.5*pi*$)">
                                          <p:val>
                                            <p:fltVal val="0"/>
                                          </p:val>
                                        </p:tav>
                                        <p:tav tm="100000">
                                          <p:val>
                                            <p:fltVal val="1"/>
                                          </p:val>
                                        </p:tav>
                                      </p:tavLst>
                                    </p:anim>
                                    <p:anim calcmode="lin" valueType="num">
                                      <p:cBhvr>
                                        <p:cTn id="147"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P spid="1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839108" y="6248399"/>
            <a:ext cx="573161" cy="365125"/>
          </a:xfrm>
        </p:spPr>
        <p:txBody>
          <a:bodyPr/>
          <a:lstStyle/>
          <a:p>
            <a:fld id="{3DBDEC22-2F30-4497-8CAA-5F321BA56295}" type="slidenum">
              <a:rPr lang="en-US" sz="2000" b="1" smtClean="0">
                <a:solidFill>
                  <a:prstClr val="black"/>
                </a:solidFill>
              </a:rPr>
              <a:pPr/>
              <a:t>26</a:t>
            </a:fld>
            <a:endParaRPr lang="en-US" sz="2000" b="1" dirty="0">
              <a:solidFill>
                <a:prstClr val="black"/>
              </a:solidFill>
            </a:endParaRPr>
          </a:p>
        </p:txBody>
      </p:sp>
      <p:sp>
        <p:nvSpPr>
          <p:cNvPr id="10" name="Title 1"/>
          <p:cNvSpPr>
            <a:spLocks noGrp="1"/>
          </p:cNvSpPr>
          <p:nvPr>
            <p:ph type="title"/>
          </p:nvPr>
        </p:nvSpPr>
        <p:spPr>
          <a:xfrm>
            <a:off x="457200" y="381000"/>
            <a:ext cx="7772400" cy="528279"/>
          </a:xfrm>
          <a:prstGeom prst="rect">
            <a:avLst/>
          </a:prstGeom>
        </p:spPr>
        <p:txBody>
          <a:bodyPr>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rPr>
              <a:t>Business Rules of Federation  Account Cont’d</a:t>
            </a:r>
          </a:p>
        </p:txBody>
      </p:sp>
      <p:sp>
        <p:nvSpPr>
          <p:cNvPr id="11" name="Content Placeholder 2"/>
          <p:cNvSpPr>
            <a:spLocks noGrp="1"/>
          </p:cNvSpPr>
          <p:nvPr>
            <p:ph idx="4294967295"/>
          </p:nvPr>
        </p:nvSpPr>
        <p:spPr>
          <a:xfrm>
            <a:off x="5876735" y="1043977"/>
            <a:ext cx="2720009" cy="551875"/>
          </a:xfrm>
          <a:prstGeom prst="rect">
            <a:avLst/>
          </a:prstGeom>
        </p:spPr>
        <p:txBody>
          <a:bodyPr>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r>
              <a:rPr kumimoji="0" lang="en-US" sz="9600" b="1" i="0" u="none" strike="noStrike" kern="0" cap="none" spc="0" normalizeH="0" baseline="0" noProof="0" dirty="0">
                <a:ln>
                  <a:noFill/>
                </a:ln>
                <a:solidFill>
                  <a:sysClr val="windowText" lastClr="000000"/>
                </a:solidFill>
                <a:effectLst/>
                <a:uLnTx/>
                <a:uFillTx/>
              </a:rPr>
              <a:t>Sharing process </a:t>
            </a:r>
            <a:br>
              <a:rPr kumimoji="0" lang="en-US" sz="9600" b="1" i="0" u="none" strike="noStrike" kern="0" cap="none" spc="0" normalizeH="0" baseline="0" noProof="0" dirty="0">
                <a:ln>
                  <a:noFill/>
                </a:ln>
                <a:solidFill>
                  <a:sysClr val="windowText" lastClr="000000"/>
                </a:solidFill>
                <a:effectLst/>
                <a:uLnTx/>
                <a:uFillTx/>
              </a:rPr>
            </a:br>
            <a:r>
              <a:rPr kumimoji="0" lang="en-US" sz="9600" b="1" i="0" u="none" strike="noStrike" kern="0" cap="none" spc="0" normalizeH="0" baseline="0" noProof="0" dirty="0">
                <a:ln>
                  <a:noFill/>
                </a:ln>
                <a:solidFill>
                  <a:sysClr val="windowText" lastClr="000000"/>
                </a:solidFill>
                <a:effectLst/>
                <a:uLnTx/>
                <a:uFillTx/>
              </a:rPr>
              <a:t>cont’d</a:t>
            </a:r>
          </a:p>
        </p:txBody>
      </p:sp>
      <p:sp>
        <p:nvSpPr>
          <p:cNvPr id="12" name="Text Placeholder 3"/>
          <p:cNvSpPr txBox="1">
            <a:spLocks/>
          </p:cNvSpPr>
          <p:nvPr/>
        </p:nvSpPr>
        <p:spPr>
          <a:xfrm>
            <a:off x="152400" y="1570452"/>
            <a:ext cx="5257800" cy="46779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The Federal Government’s share is further distributed as follows:</a:t>
            </a:r>
            <a:endParaRPr kumimoji="0" lang="en-US"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Consolidated Revenue Fund (CRF)	         48.50%</a:t>
            </a:r>
            <a:endParaRPr kumimoji="0" lang="en-US"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Federal Capital Territory (FCT)	         1.00%</a:t>
            </a:r>
            <a:endParaRPr kumimoji="0" lang="en-US"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Development of Natural Resources	         1.68%</a:t>
            </a:r>
            <a:endParaRPr kumimoji="0" lang="en-US"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FGN Shares of Derivation and Ecology     1.00%</a:t>
            </a:r>
            <a:endParaRPr kumimoji="0" lang="en-US"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Stabilization		</a:t>
            </a:r>
            <a:r>
              <a:rPr lang="en-GB" sz="2000" dirty="0">
                <a:solidFill>
                  <a:sysClr val="windowText" lastClr="000000"/>
                </a:solidFill>
                <a:latin typeface="Calibri"/>
              </a:rPr>
              <a:t>                        </a:t>
            </a: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n-GB" sz="2000" b="0" i="0" u="sng" strike="noStrike" kern="1200" cap="none" spc="0" normalizeH="0" baseline="0" noProof="0" dirty="0">
                <a:ln>
                  <a:noFill/>
                </a:ln>
                <a:solidFill>
                  <a:sysClr val="windowText" lastClr="000000"/>
                </a:solidFill>
                <a:effectLst/>
                <a:uLnTx/>
                <a:uFillTx/>
                <a:latin typeface="Calibri"/>
                <a:ea typeface="+mn-ea"/>
                <a:cs typeface="+mn-cs"/>
              </a:rPr>
              <a:t>0.50%</a:t>
            </a:r>
            <a:endParaRPr kumimoji="0" lang="en-US" sz="2000" b="0" i="0" u="sng" strike="noStrike" kern="1200" cap="none" spc="0" normalizeH="0" baseline="0" noProof="0" dirty="0">
              <a:ln>
                <a:noFill/>
              </a:ln>
              <a:solidFill>
                <a:sysClr val="windowText" lastClr="000000"/>
              </a:solidFill>
              <a:effectLst/>
              <a:uLnTx/>
              <a:uFillTx/>
              <a:latin typeface="Calibri"/>
              <a:ea typeface="+mn-ea"/>
              <a:cs typeface="+mn-cs"/>
            </a:endParaRPr>
          </a:p>
          <a:p>
            <a:pPr lvl="0">
              <a:defRPr/>
            </a:pPr>
            <a:r>
              <a:rPr kumimoji="0" lang="en-GB" sz="2000" b="1" i="0" u="none" strike="noStrike" kern="1200" cap="none" spc="0" normalizeH="0" baseline="0" noProof="0" dirty="0">
                <a:ln>
                  <a:noFill/>
                </a:ln>
                <a:solidFill>
                  <a:sysClr val="windowText" lastClr="000000"/>
                </a:solidFill>
                <a:effectLst/>
                <a:uLnTx/>
                <a:uFillTx/>
                <a:latin typeface="Calibri"/>
                <a:ea typeface="+mn-ea"/>
                <a:cs typeface="+mn-cs"/>
              </a:rPr>
              <a:t>Total	                                                       </a:t>
            </a:r>
            <a:r>
              <a:rPr lang="en-GB" sz="2000" b="1" u="sng" dirty="0">
                <a:solidFill>
                  <a:sysClr val="windowText" lastClr="000000"/>
                </a:solidFill>
                <a:latin typeface="Calibri"/>
              </a:rPr>
              <a:t>52.68%</a:t>
            </a:r>
            <a:endParaRPr lang="en-US" sz="2000" u="sng" dirty="0">
              <a:solidFill>
                <a:sysClr val="windowText" lastClr="000000"/>
              </a:solidFill>
              <a:latin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ysClr val="windowText" lastClr="000000"/>
                </a:solidFill>
                <a:effectLst/>
                <a:uLnTx/>
                <a:uFillTx/>
                <a:latin typeface="Calibri"/>
                <a:ea typeface="+mn-ea"/>
                <a:cs typeface="+mn-cs"/>
              </a:rPr>
              <a:t>				</a:t>
            </a:r>
            <a:endParaRPr kumimoji="0" lang="en-US" sz="2000" b="0" i="0" u="sng"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13" name="Picture 4" descr="C:\Users\DD FED. ACCOUNT\AppData\Local\Microsoft\Windows\INetCache\IE\16Q2VEWT\4297548747_3a8b0d59db_z[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828800"/>
            <a:ext cx="32004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 calcmode="lin" valueType="num">
                                      <p:cBhvr additive="base">
                                        <p:cTn id="24"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xEl>
                                              <p:pRg st="3" end="3"/>
                                            </p:txEl>
                                          </p:spTgt>
                                        </p:tgtEl>
                                        <p:attrNameLst>
                                          <p:attrName>style.visibility</p:attrName>
                                        </p:attrNameLst>
                                      </p:cBhvr>
                                      <p:to>
                                        <p:strVal val="visible"/>
                                      </p:to>
                                    </p:set>
                                    <p:anim calcmode="lin" valueType="num">
                                      <p:cBhvr additive="base">
                                        <p:cTn id="30"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2">
                                            <p:txEl>
                                              <p:pRg st="4" end="4"/>
                                            </p:txEl>
                                          </p:spTgt>
                                        </p:tgtEl>
                                        <p:attrNameLst>
                                          <p:attrName>style.visibility</p:attrName>
                                        </p:attrNameLst>
                                      </p:cBhvr>
                                      <p:to>
                                        <p:strVal val="visible"/>
                                      </p:to>
                                    </p:set>
                                    <p:anim calcmode="lin" valueType="num">
                                      <p:cBhvr additive="base">
                                        <p:cTn id="36"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2">
                                            <p:txEl>
                                              <p:pRg st="5" end="5"/>
                                            </p:txEl>
                                          </p:spTgt>
                                        </p:tgtEl>
                                        <p:attrNameLst>
                                          <p:attrName>style.visibility</p:attrName>
                                        </p:attrNameLst>
                                      </p:cBhvr>
                                      <p:to>
                                        <p:strVal val="visible"/>
                                      </p:to>
                                    </p:set>
                                    <p:anim calcmode="lin" valueType="num">
                                      <p:cBhvr additive="base">
                                        <p:cTn id="42"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2">
                                            <p:txEl>
                                              <p:pRg st="6" end="6"/>
                                            </p:txEl>
                                          </p:spTgt>
                                        </p:tgtEl>
                                        <p:attrNameLst>
                                          <p:attrName>style.visibility</p:attrName>
                                        </p:attrNameLst>
                                      </p:cBhvr>
                                      <p:to>
                                        <p:strVal val="visible"/>
                                      </p:to>
                                    </p:set>
                                    <p:anim calcmode="lin" valueType="num">
                                      <p:cBhvr additive="base">
                                        <p:cTn id="48"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2">
                                            <p:txEl>
                                              <p:pRg st="7" end="7"/>
                                            </p:txEl>
                                          </p:spTgt>
                                        </p:tgtEl>
                                        <p:attrNameLst>
                                          <p:attrName>style.visibility</p:attrName>
                                        </p:attrNameLst>
                                      </p:cBhvr>
                                      <p:to>
                                        <p:strVal val="visible"/>
                                      </p:to>
                                    </p:set>
                                    <p:anim calcmode="lin" valueType="num">
                                      <p:cBhvr additive="base">
                                        <p:cTn id="54"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11">
                                            <p:txEl>
                                              <p:pRg st="0" end="0"/>
                                            </p:txEl>
                                          </p:spTgt>
                                        </p:tgtEl>
                                        <p:attrNameLst>
                                          <p:attrName>style.visibility</p:attrName>
                                        </p:attrNameLst>
                                      </p:cBhvr>
                                      <p:to>
                                        <p:strVal val="visible"/>
                                      </p:to>
                                    </p:set>
                                    <p:animEffect transition="in" filter="wheel(1)">
                                      <p:cBhvr>
                                        <p:cTn id="60" dur="2000"/>
                                        <p:tgtEl>
                                          <p:spTgt spid="11">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down)">
                                      <p:cBhvr>
                                        <p:cTn id="65" dur="580">
                                          <p:stCondLst>
                                            <p:cond delay="0"/>
                                          </p:stCondLst>
                                        </p:cTn>
                                        <p:tgtEl>
                                          <p:spTgt spid="13"/>
                                        </p:tgtEl>
                                      </p:cBhvr>
                                    </p:animEffect>
                                    <p:anim calcmode="lin" valueType="num">
                                      <p:cBhvr>
                                        <p:cTn id="6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71" dur="26">
                                          <p:stCondLst>
                                            <p:cond delay="650"/>
                                          </p:stCondLst>
                                        </p:cTn>
                                        <p:tgtEl>
                                          <p:spTgt spid="13"/>
                                        </p:tgtEl>
                                      </p:cBhvr>
                                      <p:to x="100000" y="60000"/>
                                    </p:animScale>
                                    <p:animScale>
                                      <p:cBhvr>
                                        <p:cTn id="72" dur="166" decel="50000">
                                          <p:stCondLst>
                                            <p:cond delay="676"/>
                                          </p:stCondLst>
                                        </p:cTn>
                                        <p:tgtEl>
                                          <p:spTgt spid="13"/>
                                        </p:tgtEl>
                                      </p:cBhvr>
                                      <p:to x="100000" y="100000"/>
                                    </p:animScale>
                                    <p:animScale>
                                      <p:cBhvr>
                                        <p:cTn id="73" dur="26">
                                          <p:stCondLst>
                                            <p:cond delay="1312"/>
                                          </p:stCondLst>
                                        </p:cTn>
                                        <p:tgtEl>
                                          <p:spTgt spid="13"/>
                                        </p:tgtEl>
                                      </p:cBhvr>
                                      <p:to x="100000" y="80000"/>
                                    </p:animScale>
                                    <p:animScale>
                                      <p:cBhvr>
                                        <p:cTn id="74" dur="166" decel="50000">
                                          <p:stCondLst>
                                            <p:cond delay="1338"/>
                                          </p:stCondLst>
                                        </p:cTn>
                                        <p:tgtEl>
                                          <p:spTgt spid="13"/>
                                        </p:tgtEl>
                                      </p:cBhvr>
                                      <p:to x="100000" y="100000"/>
                                    </p:animScale>
                                    <p:animScale>
                                      <p:cBhvr>
                                        <p:cTn id="75" dur="26">
                                          <p:stCondLst>
                                            <p:cond delay="1642"/>
                                          </p:stCondLst>
                                        </p:cTn>
                                        <p:tgtEl>
                                          <p:spTgt spid="13"/>
                                        </p:tgtEl>
                                      </p:cBhvr>
                                      <p:to x="100000" y="90000"/>
                                    </p:animScale>
                                    <p:animScale>
                                      <p:cBhvr>
                                        <p:cTn id="76" dur="166" decel="50000">
                                          <p:stCondLst>
                                            <p:cond delay="1668"/>
                                          </p:stCondLst>
                                        </p:cTn>
                                        <p:tgtEl>
                                          <p:spTgt spid="13"/>
                                        </p:tgtEl>
                                      </p:cBhvr>
                                      <p:to x="100000" y="100000"/>
                                    </p:animScale>
                                    <p:animScale>
                                      <p:cBhvr>
                                        <p:cTn id="77" dur="26">
                                          <p:stCondLst>
                                            <p:cond delay="1808"/>
                                          </p:stCondLst>
                                        </p:cTn>
                                        <p:tgtEl>
                                          <p:spTgt spid="13"/>
                                        </p:tgtEl>
                                      </p:cBhvr>
                                      <p:to x="100000" y="95000"/>
                                    </p:animScale>
                                    <p:animScale>
                                      <p:cBhvr>
                                        <p:cTn id="78"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P spid="1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839108" y="6248400"/>
            <a:ext cx="573161" cy="365125"/>
          </a:xfrm>
        </p:spPr>
        <p:txBody>
          <a:bodyPr/>
          <a:lstStyle/>
          <a:p>
            <a:fld id="{3DBDEC22-2F30-4497-8CAA-5F321BA56295}" type="slidenum">
              <a:rPr lang="en-US" sz="2000" b="1" smtClean="0">
                <a:solidFill>
                  <a:prstClr val="black"/>
                </a:solidFill>
              </a:rPr>
              <a:pPr/>
              <a:t>27</a:t>
            </a:fld>
            <a:endParaRPr lang="en-US" sz="2000" b="1" dirty="0">
              <a:solidFill>
                <a:prstClr val="black"/>
              </a:solidFill>
            </a:endParaRPr>
          </a:p>
        </p:txBody>
      </p:sp>
      <p:sp>
        <p:nvSpPr>
          <p:cNvPr id="10" name="Title 1"/>
          <p:cNvSpPr>
            <a:spLocks noGrp="1"/>
          </p:cNvSpPr>
          <p:nvPr>
            <p:ph type="title"/>
          </p:nvPr>
        </p:nvSpPr>
        <p:spPr>
          <a:xfrm>
            <a:off x="838200" y="365125"/>
            <a:ext cx="8256861" cy="701675"/>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rPr>
              <a:t>Business Rules of Federation  Account Cont’d</a:t>
            </a:r>
          </a:p>
        </p:txBody>
      </p:sp>
      <p:sp>
        <p:nvSpPr>
          <p:cNvPr id="11" name="Content Placeholder 2"/>
          <p:cNvSpPr>
            <a:spLocks noGrp="1"/>
          </p:cNvSpPr>
          <p:nvPr>
            <p:ph idx="4294967295"/>
          </p:nvPr>
        </p:nvSpPr>
        <p:spPr>
          <a:xfrm>
            <a:off x="550551" y="1278080"/>
            <a:ext cx="7571509" cy="4530436"/>
          </a:xfrm>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ysClr val="windowText" lastClr="000000"/>
                </a:solidFill>
                <a:effectLst/>
                <a:uLnTx/>
                <a:uFillTx/>
              </a:rPr>
              <a:t>b.	</a:t>
            </a:r>
            <a:r>
              <a:rPr kumimoji="0" lang="en-GB" sz="2800" b="1" i="0" u="none" strike="noStrike" kern="0" cap="none" spc="0" normalizeH="0" baseline="0" noProof="0" dirty="0">
                <a:ln>
                  <a:noFill/>
                </a:ln>
                <a:solidFill>
                  <a:sysClr val="windowText" lastClr="000000"/>
                </a:solidFill>
                <a:effectLst/>
                <a:uLnTx/>
                <a:uFillTx/>
              </a:rPr>
              <a:t>Horizontal Distribution:</a:t>
            </a:r>
            <a:endParaRPr kumimoji="0" lang="en-US" sz="2800" b="0" i="0" u="none" strike="noStrike" kern="0" cap="none" spc="0" normalizeH="0" baseline="0" noProof="0" dirty="0">
              <a:ln>
                <a:noFill/>
              </a:ln>
              <a:solidFill>
                <a:sysClr val="windowText" lastClr="000000"/>
              </a:solidFill>
              <a:effectLst/>
              <a:uLnTx/>
              <a:uFillTx/>
            </a:endParaRPr>
          </a:p>
          <a:p>
            <a:pPr>
              <a:lnSpc>
                <a:spcPct val="100000"/>
              </a:lnSpc>
              <a:spcBef>
                <a:spcPts val="0"/>
              </a:spcBef>
              <a:buClrTx/>
            </a:pPr>
            <a:r>
              <a:rPr kumimoji="0" lang="en-GB" sz="2800" b="0" i="0" u="none" strike="noStrike" kern="0" cap="none" spc="0" normalizeH="0" baseline="0" noProof="0" dirty="0">
                <a:ln>
                  <a:noFill/>
                </a:ln>
                <a:solidFill>
                  <a:sysClr val="windowText" lastClr="000000"/>
                </a:solidFill>
                <a:effectLst/>
                <a:uLnTx/>
                <a:uFillTx/>
              </a:rPr>
              <a:t>In addition to Vertical Distribution, further distribution is made between the States and Local Government Councils using: </a:t>
            </a:r>
          </a:p>
          <a:p>
            <a:pPr>
              <a:lnSpc>
                <a:spcPct val="100000"/>
              </a:lnSpc>
              <a:spcBef>
                <a:spcPts val="0"/>
              </a:spcBef>
              <a:buClrTx/>
            </a:pPr>
            <a:r>
              <a:rPr kumimoji="0" lang="en-GB" sz="2800" b="0" i="0" u="none" strike="noStrike" kern="0" cap="none" spc="0" normalizeH="0" baseline="0" noProof="0" dirty="0">
                <a:ln>
                  <a:noFill/>
                </a:ln>
                <a:solidFill>
                  <a:sysClr val="windowText" lastClr="000000"/>
                </a:solidFill>
                <a:effectLst/>
                <a:uLnTx/>
                <a:uFillTx/>
              </a:rPr>
              <a:t>Equality,</a:t>
            </a:r>
          </a:p>
          <a:p>
            <a:pPr>
              <a:lnSpc>
                <a:spcPct val="100000"/>
              </a:lnSpc>
              <a:spcBef>
                <a:spcPts val="0"/>
              </a:spcBef>
              <a:buClrTx/>
            </a:pPr>
            <a:r>
              <a:rPr kumimoji="0" lang="en-GB" sz="2800" b="0" i="0" u="none" strike="noStrike" kern="0" cap="none" spc="0" normalizeH="0" baseline="0" noProof="0" dirty="0">
                <a:ln>
                  <a:noFill/>
                </a:ln>
                <a:solidFill>
                  <a:sysClr val="windowText" lastClr="000000"/>
                </a:solidFill>
                <a:effectLst/>
                <a:uLnTx/>
                <a:uFillTx/>
              </a:rPr>
              <a:t>Population, </a:t>
            </a:r>
          </a:p>
          <a:p>
            <a:pPr>
              <a:lnSpc>
                <a:spcPct val="100000"/>
              </a:lnSpc>
              <a:spcBef>
                <a:spcPts val="0"/>
              </a:spcBef>
              <a:buClrTx/>
            </a:pPr>
            <a:r>
              <a:rPr kumimoji="0" lang="en-GB" sz="2800" b="0" i="0" u="none" strike="noStrike" kern="0" cap="none" spc="0" normalizeH="0" baseline="0" noProof="0" dirty="0">
                <a:ln>
                  <a:noFill/>
                </a:ln>
                <a:solidFill>
                  <a:sysClr val="windowText" lastClr="000000"/>
                </a:solidFill>
                <a:effectLst/>
                <a:uLnTx/>
                <a:uFillTx/>
              </a:rPr>
              <a:t>Land Mass Terrain,</a:t>
            </a:r>
          </a:p>
          <a:p>
            <a:pPr>
              <a:lnSpc>
                <a:spcPct val="100000"/>
              </a:lnSpc>
              <a:spcBef>
                <a:spcPts val="0"/>
              </a:spcBef>
              <a:buClrTx/>
            </a:pPr>
            <a:r>
              <a:rPr kumimoji="0" lang="en-GB" sz="2800" b="0" i="0" u="none" strike="noStrike" kern="0" cap="none" spc="0" normalizeH="0" baseline="0" noProof="0" dirty="0">
                <a:ln>
                  <a:noFill/>
                </a:ln>
                <a:solidFill>
                  <a:sysClr val="windowText" lastClr="000000"/>
                </a:solidFill>
                <a:effectLst/>
                <a:uLnTx/>
                <a:uFillTx/>
              </a:rPr>
              <a:t>Social Development Factor and</a:t>
            </a:r>
          </a:p>
          <a:p>
            <a:pPr>
              <a:lnSpc>
                <a:spcPct val="100000"/>
              </a:lnSpc>
              <a:spcBef>
                <a:spcPts val="0"/>
              </a:spcBef>
              <a:buClrTx/>
            </a:pPr>
            <a:r>
              <a:rPr kumimoji="0" lang="en-GB" sz="2800" b="0" i="0" u="none" strike="noStrike" kern="0" cap="none" spc="0" normalizeH="0" baseline="0" noProof="0" dirty="0">
                <a:ln>
                  <a:noFill/>
                </a:ln>
                <a:solidFill>
                  <a:sysClr val="windowText" lastClr="000000"/>
                </a:solidFill>
                <a:effectLst/>
                <a:uLnTx/>
                <a:uFillTx/>
              </a:rPr>
              <a:t>Internal Revenue Effort, which is also known as Indices</a:t>
            </a:r>
            <a:endParaRPr kumimoji="0" lang="en-US" sz="2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1000"/>
                                        <p:tgtEl>
                                          <p:spTgt spid="11">
                                            <p:txEl>
                                              <p:pRg st="0" end="0"/>
                                            </p:txEl>
                                          </p:spTgt>
                                        </p:tgtEl>
                                      </p:cBhvr>
                                    </p:animEffect>
                                    <p:anim calcmode="lin" valueType="num">
                                      <p:cBhvr>
                                        <p:cTn id="1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fade">
                                      <p:cBhvr>
                                        <p:cTn id="20" dur="1000"/>
                                        <p:tgtEl>
                                          <p:spTgt spid="11">
                                            <p:txEl>
                                              <p:pRg st="1" end="1"/>
                                            </p:txEl>
                                          </p:spTgt>
                                        </p:tgtEl>
                                      </p:cBhvr>
                                    </p:animEffect>
                                    <p:anim calcmode="lin" valueType="num">
                                      <p:cBhvr>
                                        <p:cTn id="21"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fade">
                                      <p:cBhvr>
                                        <p:cTn id="27" dur="1000"/>
                                        <p:tgtEl>
                                          <p:spTgt spid="11">
                                            <p:txEl>
                                              <p:pRg st="2" end="2"/>
                                            </p:txEl>
                                          </p:spTgt>
                                        </p:tgtEl>
                                      </p:cBhvr>
                                    </p:animEffect>
                                    <p:anim calcmode="lin" valueType="num">
                                      <p:cBhvr>
                                        <p:cTn id="2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animEffect transition="in" filter="fade">
                                      <p:cBhvr>
                                        <p:cTn id="34" dur="1000"/>
                                        <p:tgtEl>
                                          <p:spTgt spid="11">
                                            <p:txEl>
                                              <p:pRg st="3" end="3"/>
                                            </p:txEl>
                                          </p:spTgt>
                                        </p:tgtEl>
                                      </p:cBhvr>
                                    </p:animEffect>
                                    <p:anim calcmode="lin" valueType="num">
                                      <p:cBhvr>
                                        <p:cTn id="35"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xEl>
                                              <p:pRg st="4" end="4"/>
                                            </p:txEl>
                                          </p:spTgt>
                                        </p:tgtEl>
                                        <p:attrNameLst>
                                          <p:attrName>style.visibility</p:attrName>
                                        </p:attrNameLst>
                                      </p:cBhvr>
                                      <p:to>
                                        <p:strVal val="visible"/>
                                      </p:to>
                                    </p:set>
                                    <p:animEffect transition="in" filter="fade">
                                      <p:cBhvr>
                                        <p:cTn id="41" dur="1000"/>
                                        <p:tgtEl>
                                          <p:spTgt spid="11">
                                            <p:txEl>
                                              <p:pRg st="4" end="4"/>
                                            </p:txEl>
                                          </p:spTgt>
                                        </p:tgtEl>
                                      </p:cBhvr>
                                    </p:animEffect>
                                    <p:anim calcmode="lin" valueType="num">
                                      <p:cBhvr>
                                        <p:cTn id="4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1">
                                            <p:txEl>
                                              <p:pRg st="5" end="5"/>
                                            </p:txEl>
                                          </p:spTgt>
                                        </p:tgtEl>
                                        <p:attrNameLst>
                                          <p:attrName>style.visibility</p:attrName>
                                        </p:attrNameLst>
                                      </p:cBhvr>
                                      <p:to>
                                        <p:strVal val="visible"/>
                                      </p:to>
                                    </p:set>
                                    <p:animEffect transition="in" filter="fade">
                                      <p:cBhvr>
                                        <p:cTn id="48" dur="1000"/>
                                        <p:tgtEl>
                                          <p:spTgt spid="11">
                                            <p:txEl>
                                              <p:pRg st="5" end="5"/>
                                            </p:txEl>
                                          </p:spTgt>
                                        </p:tgtEl>
                                      </p:cBhvr>
                                    </p:animEffect>
                                    <p:anim calcmode="lin" valueType="num">
                                      <p:cBhvr>
                                        <p:cTn id="49"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1">
                                            <p:txEl>
                                              <p:pRg st="6" end="6"/>
                                            </p:txEl>
                                          </p:spTgt>
                                        </p:tgtEl>
                                        <p:attrNameLst>
                                          <p:attrName>style.visibility</p:attrName>
                                        </p:attrNameLst>
                                      </p:cBhvr>
                                      <p:to>
                                        <p:strVal val="visible"/>
                                      </p:to>
                                    </p:set>
                                    <p:animEffect transition="in" filter="fade">
                                      <p:cBhvr>
                                        <p:cTn id="55" dur="1000"/>
                                        <p:tgtEl>
                                          <p:spTgt spid="11">
                                            <p:txEl>
                                              <p:pRg st="6" end="6"/>
                                            </p:txEl>
                                          </p:spTgt>
                                        </p:tgtEl>
                                      </p:cBhvr>
                                    </p:animEffect>
                                    <p:anim calcmode="lin" valueType="num">
                                      <p:cBhvr>
                                        <p:cTn id="56"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848600" y="6264275"/>
            <a:ext cx="573161" cy="365125"/>
          </a:xfrm>
        </p:spPr>
        <p:txBody>
          <a:bodyPr/>
          <a:lstStyle/>
          <a:p>
            <a:fld id="{3DBDEC22-2F30-4497-8CAA-5F321BA56295}" type="slidenum">
              <a:rPr lang="en-US" sz="2000" b="1" smtClean="0">
                <a:solidFill>
                  <a:prstClr val="black"/>
                </a:solidFill>
              </a:rPr>
              <a:pPr/>
              <a:t>28</a:t>
            </a:fld>
            <a:endParaRPr lang="en-US" sz="2000" b="1" dirty="0">
              <a:solidFill>
                <a:prstClr val="black"/>
              </a:solidFill>
            </a:endParaRPr>
          </a:p>
        </p:txBody>
      </p:sp>
      <p:sp>
        <p:nvSpPr>
          <p:cNvPr id="10" name="Title 1"/>
          <p:cNvSpPr>
            <a:spLocks noGrp="1"/>
          </p:cNvSpPr>
          <p:nvPr>
            <p:ph type="title"/>
          </p:nvPr>
        </p:nvSpPr>
        <p:spPr>
          <a:xfrm>
            <a:off x="691187" y="180109"/>
            <a:ext cx="7434501" cy="623455"/>
          </a:xfrm>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rPr>
              <a:t>Business Rules of Federation  Account Cont’d</a:t>
            </a:r>
          </a:p>
        </p:txBody>
      </p:sp>
      <p:sp>
        <p:nvSpPr>
          <p:cNvPr id="11" name="Content Placeholder 2"/>
          <p:cNvSpPr>
            <a:spLocks noGrp="1"/>
          </p:cNvSpPr>
          <p:nvPr>
            <p:ph idx="4294967295"/>
          </p:nvPr>
        </p:nvSpPr>
        <p:spPr>
          <a:xfrm>
            <a:off x="516835" y="1094509"/>
            <a:ext cx="7608854" cy="4946853"/>
          </a:xfrm>
          <a:prstGeom prst="rect">
            <a:avLst/>
          </a:prstGeom>
        </p:spPr>
        <p:txBody>
          <a:bodyPr>
            <a:noAutofit/>
          </a:bodyPr>
          <a:lstStyle/>
          <a:p>
            <a:pPr>
              <a:lnSpc>
                <a:spcPct val="100000"/>
              </a:lnSpc>
              <a:spcBef>
                <a:spcPts val="0"/>
              </a:spcBef>
              <a:buClrTx/>
            </a:pPr>
            <a:r>
              <a:rPr kumimoji="0" lang="en-GB" sz="2300" b="1" i="0" u="none" strike="noStrike" kern="0" cap="none" spc="0" normalizeH="0" baseline="0" noProof="0" dirty="0">
                <a:ln>
                  <a:noFill/>
                </a:ln>
                <a:solidFill>
                  <a:sysClr val="windowText" lastClr="000000"/>
                </a:solidFill>
                <a:effectLst/>
                <a:uLnTx/>
                <a:uFillTx/>
              </a:rPr>
              <a:t>Indices:</a:t>
            </a:r>
            <a:endParaRPr kumimoji="0" lang="en-US" sz="2300" b="0" i="0" u="none" strike="noStrike" kern="0" cap="none" spc="0" normalizeH="0" baseline="0" noProof="0" dirty="0">
              <a:ln>
                <a:noFill/>
              </a:ln>
              <a:solidFill>
                <a:sysClr val="windowText" lastClr="000000"/>
              </a:solidFill>
              <a:effectLst/>
              <a:uLnTx/>
              <a:uFillTx/>
            </a:endParaRPr>
          </a:p>
          <a:p>
            <a:pPr>
              <a:lnSpc>
                <a:spcPct val="100000"/>
              </a:lnSpc>
              <a:spcBef>
                <a:spcPts val="0"/>
              </a:spcBef>
              <a:buClrTx/>
            </a:pPr>
            <a:r>
              <a:rPr kumimoji="0" lang="en-GB" sz="2300" b="0" i="0" u="none" strike="noStrike" kern="0" cap="none" spc="0" normalizeH="0" baseline="0" noProof="0" dirty="0">
                <a:ln>
                  <a:noFill/>
                </a:ln>
                <a:solidFill>
                  <a:sysClr val="windowText" lastClr="000000"/>
                </a:solidFill>
                <a:effectLst/>
                <a:uLnTx/>
                <a:uFillTx/>
              </a:rPr>
              <a:t>Indices for distribution of Statutory Revenue Allocation are made between the States and Local Government Councils using:</a:t>
            </a:r>
            <a:endParaRPr kumimoji="0" lang="en-US" sz="2300" b="0" i="0" u="none" strike="noStrike" kern="0" cap="none" spc="0" normalizeH="0" baseline="0" noProof="0" dirty="0">
              <a:ln>
                <a:noFill/>
              </a:ln>
              <a:solidFill>
                <a:sysClr val="windowText" lastClr="000000"/>
              </a:solidFill>
              <a:effectLst/>
              <a:uLnTx/>
              <a:uFillTx/>
            </a:endParaRPr>
          </a:p>
          <a:p>
            <a:pPr>
              <a:lnSpc>
                <a:spcPct val="100000"/>
              </a:lnSpc>
              <a:spcBef>
                <a:spcPts val="0"/>
              </a:spcBef>
              <a:buClrTx/>
            </a:pPr>
            <a:r>
              <a:rPr kumimoji="0" lang="en-GB" sz="2300" b="0" i="0" u="none" strike="noStrike" kern="0" cap="none" spc="0" normalizeH="0" baseline="0" noProof="0" dirty="0">
                <a:ln>
                  <a:noFill/>
                </a:ln>
                <a:solidFill>
                  <a:sysClr val="windowText" lastClr="000000"/>
                </a:solidFill>
                <a:effectLst/>
                <a:uLnTx/>
                <a:uFillTx/>
              </a:rPr>
              <a:t>Equality						40%</a:t>
            </a:r>
            <a:endParaRPr kumimoji="0" lang="en-US" sz="2300" b="0" i="0" u="none" strike="noStrike" kern="0" cap="none" spc="0" normalizeH="0" baseline="0" noProof="0" dirty="0">
              <a:ln>
                <a:noFill/>
              </a:ln>
              <a:solidFill>
                <a:sysClr val="windowText" lastClr="000000"/>
              </a:solidFill>
              <a:effectLst/>
              <a:uLnTx/>
              <a:uFillTx/>
            </a:endParaRPr>
          </a:p>
          <a:p>
            <a:pPr>
              <a:lnSpc>
                <a:spcPct val="100000"/>
              </a:lnSpc>
              <a:spcBef>
                <a:spcPts val="0"/>
              </a:spcBef>
              <a:buClrTx/>
            </a:pPr>
            <a:r>
              <a:rPr kumimoji="0" lang="en-GB" sz="2300" b="0" i="0" u="none" strike="noStrike" kern="0" cap="none" spc="0" normalizeH="0" baseline="0" noProof="0" dirty="0">
                <a:ln>
                  <a:noFill/>
                </a:ln>
                <a:solidFill>
                  <a:sysClr val="windowText" lastClr="000000"/>
                </a:solidFill>
                <a:effectLst/>
                <a:uLnTx/>
                <a:uFillTx/>
              </a:rPr>
              <a:t>Population						30%</a:t>
            </a:r>
            <a:endParaRPr kumimoji="0" lang="en-US" sz="2300" b="0" i="0" u="none" strike="noStrike" kern="0" cap="none" spc="0" normalizeH="0" baseline="0" noProof="0" dirty="0">
              <a:ln>
                <a:noFill/>
              </a:ln>
              <a:solidFill>
                <a:sysClr val="windowText" lastClr="000000"/>
              </a:solidFill>
              <a:effectLst/>
              <a:uLnTx/>
              <a:uFillTx/>
            </a:endParaRPr>
          </a:p>
          <a:p>
            <a:pPr>
              <a:lnSpc>
                <a:spcPct val="100000"/>
              </a:lnSpc>
              <a:spcBef>
                <a:spcPts val="0"/>
              </a:spcBef>
              <a:buClrTx/>
            </a:pPr>
            <a:r>
              <a:rPr kumimoji="0" lang="en-GB" sz="2300" b="0" i="0" u="none" strike="noStrike" kern="0" cap="none" spc="0" normalizeH="0" baseline="0" noProof="0" dirty="0">
                <a:ln>
                  <a:noFill/>
                </a:ln>
                <a:solidFill>
                  <a:sysClr val="windowText" lastClr="000000"/>
                </a:solidFill>
                <a:effectLst/>
                <a:uLnTx/>
                <a:uFillTx/>
              </a:rPr>
              <a:t>Land Mass and Terrain				10%</a:t>
            </a:r>
            <a:endParaRPr kumimoji="0" lang="en-US" sz="2300" b="0" i="0" u="none" strike="noStrike" kern="0" cap="none" spc="0" normalizeH="0" baseline="0" noProof="0" dirty="0">
              <a:ln>
                <a:noFill/>
              </a:ln>
              <a:solidFill>
                <a:sysClr val="windowText" lastClr="000000"/>
              </a:solidFill>
              <a:effectLst/>
              <a:uLnTx/>
              <a:uFillTx/>
            </a:endParaRPr>
          </a:p>
          <a:p>
            <a:pPr>
              <a:lnSpc>
                <a:spcPct val="100000"/>
              </a:lnSpc>
              <a:spcBef>
                <a:spcPts val="0"/>
              </a:spcBef>
              <a:buClrTx/>
            </a:pPr>
            <a:r>
              <a:rPr kumimoji="0" lang="en-GB" sz="2300" b="0" i="0" u="none" strike="noStrike" kern="0" cap="none" spc="0" normalizeH="0" baseline="0" noProof="0" dirty="0">
                <a:ln>
                  <a:noFill/>
                </a:ln>
                <a:solidFill>
                  <a:sysClr val="windowText" lastClr="000000"/>
                </a:solidFill>
                <a:effectLst/>
                <a:uLnTx/>
                <a:uFillTx/>
              </a:rPr>
              <a:t>Social Development Factor			           10%</a:t>
            </a:r>
            <a:endParaRPr kumimoji="0" lang="en-US" sz="2300" b="0" i="0" u="none" strike="noStrike" kern="0" cap="none" spc="0" normalizeH="0" baseline="0" noProof="0" dirty="0">
              <a:ln>
                <a:noFill/>
              </a:ln>
              <a:solidFill>
                <a:sysClr val="windowText" lastClr="000000"/>
              </a:solidFill>
              <a:effectLst/>
              <a:uLnTx/>
              <a:uFillTx/>
            </a:endParaRPr>
          </a:p>
          <a:p>
            <a:pPr>
              <a:lnSpc>
                <a:spcPct val="100000"/>
              </a:lnSpc>
              <a:spcBef>
                <a:spcPts val="0"/>
              </a:spcBef>
              <a:buClrTx/>
            </a:pPr>
            <a:r>
              <a:rPr kumimoji="0" lang="en-GB" sz="2300" b="0" i="0" u="none" strike="noStrike" kern="0" cap="none" spc="0" normalizeH="0" baseline="0" noProof="0" dirty="0">
                <a:ln>
                  <a:noFill/>
                </a:ln>
                <a:solidFill>
                  <a:sysClr val="windowText" lastClr="000000"/>
                </a:solidFill>
                <a:effectLst/>
                <a:uLnTx/>
                <a:uFillTx/>
              </a:rPr>
              <a:t>Internal Revenue Effort				10%		</a:t>
            </a:r>
          </a:p>
          <a:p>
            <a:pPr>
              <a:lnSpc>
                <a:spcPct val="100000"/>
              </a:lnSpc>
              <a:spcBef>
                <a:spcPts val="0"/>
              </a:spcBef>
              <a:buClrTx/>
            </a:pPr>
            <a:r>
              <a:rPr kumimoji="0" lang="en-GB" sz="2300" b="1" i="0" u="none" strike="noStrike" kern="0" cap="none" spc="0" normalizeH="0" baseline="0" noProof="0" dirty="0">
                <a:ln>
                  <a:noFill/>
                </a:ln>
                <a:solidFill>
                  <a:sysClr val="windowText" lastClr="000000"/>
                </a:solidFill>
                <a:effectLst/>
                <a:uLnTx/>
                <a:uFillTx/>
              </a:rPr>
              <a:t>13% Derivation:</a:t>
            </a:r>
            <a:endParaRPr kumimoji="0" lang="en-US" sz="2300" b="1" i="0" u="none" strike="noStrike" kern="0" cap="none" spc="0" normalizeH="0" baseline="0" noProof="0" dirty="0">
              <a:ln>
                <a:noFill/>
              </a:ln>
              <a:solidFill>
                <a:sysClr val="windowText" lastClr="000000"/>
              </a:solidFill>
              <a:effectLst/>
              <a:uLnTx/>
              <a:uFillTx/>
            </a:endParaRPr>
          </a:p>
          <a:p>
            <a:pPr>
              <a:lnSpc>
                <a:spcPct val="100000"/>
              </a:lnSpc>
              <a:spcBef>
                <a:spcPts val="0"/>
              </a:spcBef>
              <a:buClrTx/>
            </a:pPr>
            <a:r>
              <a:rPr kumimoji="0" lang="en-GB" sz="2300" b="0" i="0" u="none" strike="noStrike" kern="0" cap="none" spc="0" normalizeH="0" baseline="0" noProof="0" dirty="0">
                <a:ln>
                  <a:noFill/>
                </a:ln>
                <a:solidFill>
                  <a:sysClr val="windowText" lastClr="000000"/>
                </a:solidFill>
                <a:effectLst/>
                <a:uLnTx/>
                <a:uFillTx/>
              </a:rPr>
              <a:t>13% Derivation is also used in the sharing formula to States where the mineral resources are sourced</a:t>
            </a:r>
            <a:endParaRPr kumimoji="0" lang="en-US" sz="23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80">
                                          <p:stCondLst>
                                            <p:cond delay="0"/>
                                          </p:stCondLst>
                                        </p:cTn>
                                        <p:tgtEl>
                                          <p:spTgt spid="11">
                                            <p:txEl>
                                              <p:pRg st="0" end="0"/>
                                            </p:txEl>
                                          </p:spTgt>
                                        </p:tgtEl>
                                      </p:cBhvr>
                                    </p:animEffect>
                                    <p:anim calcmode="lin" valueType="num">
                                      <p:cBhvr>
                                        <p:cTn id="13"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xEl>
                                              <p:pRg st="0" end="0"/>
                                            </p:txEl>
                                          </p:spTgt>
                                        </p:tgtEl>
                                      </p:cBhvr>
                                      <p:to x="100000" y="60000"/>
                                    </p:animScale>
                                    <p:animScale>
                                      <p:cBhvr>
                                        <p:cTn id="19" dur="166" decel="50000">
                                          <p:stCondLst>
                                            <p:cond delay="676"/>
                                          </p:stCondLst>
                                        </p:cTn>
                                        <p:tgtEl>
                                          <p:spTgt spid="11">
                                            <p:txEl>
                                              <p:pRg st="0" end="0"/>
                                            </p:txEl>
                                          </p:spTgt>
                                        </p:tgtEl>
                                      </p:cBhvr>
                                      <p:to x="100000" y="100000"/>
                                    </p:animScale>
                                    <p:animScale>
                                      <p:cBhvr>
                                        <p:cTn id="20" dur="26">
                                          <p:stCondLst>
                                            <p:cond delay="1312"/>
                                          </p:stCondLst>
                                        </p:cTn>
                                        <p:tgtEl>
                                          <p:spTgt spid="11">
                                            <p:txEl>
                                              <p:pRg st="0" end="0"/>
                                            </p:txEl>
                                          </p:spTgt>
                                        </p:tgtEl>
                                      </p:cBhvr>
                                      <p:to x="100000" y="80000"/>
                                    </p:animScale>
                                    <p:animScale>
                                      <p:cBhvr>
                                        <p:cTn id="21" dur="166" decel="50000">
                                          <p:stCondLst>
                                            <p:cond delay="1338"/>
                                          </p:stCondLst>
                                        </p:cTn>
                                        <p:tgtEl>
                                          <p:spTgt spid="11">
                                            <p:txEl>
                                              <p:pRg st="0" end="0"/>
                                            </p:txEl>
                                          </p:spTgt>
                                        </p:tgtEl>
                                      </p:cBhvr>
                                      <p:to x="100000" y="100000"/>
                                    </p:animScale>
                                    <p:animScale>
                                      <p:cBhvr>
                                        <p:cTn id="22" dur="26">
                                          <p:stCondLst>
                                            <p:cond delay="1642"/>
                                          </p:stCondLst>
                                        </p:cTn>
                                        <p:tgtEl>
                                          <p:spTgt spid="11">
                                            <p:txEl>
                                              <p:pRg st="0" end="0"/>
                                            </p:txEl>
                                          </p:spTgt>
                                        </p:tgtEl>
                                      </p:cBhvr>
                                      <p:to x="100000" y="90000"/>
                                    </p:animScale>
                                    <p:animScale>
                                      <p:cBhvr>
                                        <p:cTn id="23" dur="166" decel="50000">
                                          <p:stCondLst>
                                            <p:cond delay="1668"/>
                                          </p:stCondLst>
                                        </p:cTn>
                                        <p:tgtEl>
                                          <p:spTgt spid="11">
                                            <p:txEl>
                                              <p:pRg st="0" end="0"/>
                                            </p:txEl>
                                          </p:spTgt>
                                        </p:tgtEl>
                                      </p:cBhvr>
                                      <p:to x="100000" y="100000"/>
                                    </p:animScale>
                                    <p:animScale>
                                      <p:cBhvr>
                                        <p:cTn id="24" dur="26">
                                          <p:stCondLst>
                                            <p:cond delay="1808"/>
                                          </p:stCondLst>
                                        </p:cTn>
                                        <p:tgtEl>
                                          <p:spTgt spid="11">
                                            <p:txEl>
                                              <p:pRg st="0" end="0"/>
                                            </p:txEl>
                                          </p:spTgt>
                                        </p:tgtEl>
                                      </p:cBhvr>
                                      <p:to x="100000" y="95000"/>
                                    </p:animScale>
                                    <p:animScale>
                                      <p:cBhvr>
                                        <p:cTn id="25" dur="166" decel="50000">
                                          <p:stCondLst>
                                            <p:cond delay="1834"/>
                                          </p:stCondLst>
                                        </p:cTn>
                                        <p:tgtEl>
                                          <p:spTgt spid="11">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wipe(down)">
                                      <p:cBhvr>
                                        <p:cTn id="30" dur="580">
                                          <p:stCondLst>
                                            <p:cond delay="0"/>
                                          </p:stCondLst>
                                        </p:cTn>
                                        <p:tgtEl>
                                          <p:spTgt spid="11">
                                            <p:txEl>
                                              <p:pRg st="1" end="1"/>
                                            </p:txEl>
                                          </p:spTgt>
                                        </p:tgtEl>
                                      </p:cBhvr>
                                    </p:animEffect>
                                    <p:anim calcmode="lin" valueType="num">
                                      <p:cBhvr>
                                        <p:cTn id="31" dur="1822" tmFilter="0,0; 0.14,0.36; 0.43,0.73; 0.71,0.91; 1.0,1.0">
                                          <p:stCondLst>
                                            <p:cond delay="0"/>
                                          </p:stCondLst>
                                        </p:cTn>
                                        <p:tgtEl>
                                          <p:spTgt spid="11">
                                            <p:txEl>
                                              <p:pRg st="1" end="1"/>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1">
                                            <p:txEl>
                                              <p:pRg st="1" end="1"/>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1">
                                            <p:txEl>
                                              <p:pRg st="1" end="1"/>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1">
                                            <p:txEl>
                                              <p:pRg st="1" end="1"/>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1">
                                            <p:txEl>
                                              <p:pRg st="1" end="1"/>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11">
                                            <p:txEl>
                                              <p:pRg st="1" end="1"/>
                                            </p:txEl>
                                          </p:spTgt>
                                        </p:tgtEl>
                                      </p:cBhvr>
                                      <p:to x="100000" y="60000"/>
                                    </p:animScale>
                                    <p:animScale>
                                      <p:cBhvr>
                                        <p:cTn id="37" dur="166" decel="50000">
                                          <p:stCondLst>
                                            <p:cond delay="676"/>
                                          </p:stCondLst>
                                        </p:cTn>
                                        <p:tgtEl>
                                          <p:spTgt spid="11">
                                            <p:txEl>
                                              <p:pRg st="1" end="1"/>
                                            </p:txEl>
                                          </p:spTgt>
                                        </p:tgtEl>
                                      </p:cBhvr>
                                      <p:to x="100000" y="100000"/>
                                    </p:animScale>
                                    <p:animScale>
                                      <p:cBhvr>
                                        <p:cTn id="38" dur="26">
                                          <p:stCondLst>
                                            <p:cond delay="1312"/>
                                          </p:stCondLst>
                                        </p:cTn>
                                        <p:tgtEl>
                                          <p:spTgt spid="11">
                                            <p:txEl>
                                              <p:pRg st="1" end="1"/>
                                            </p:txEl>
                                          </p:spTgt>
                                        </p:tgtEl>
                                      </p:cBhvr>
                                      <p:to x="100000" y="80000"/>
                                    </p:animScale>
                                    <p:animScale>
                                      <p:cBhvr>
                                        <p:cTn id="39" dur="166" decel="50000">
                                          <p:stCondLst>
                                            <p:cond delay="1338"/>
                                          </p:stCondLst>
                                        </p:cTn>
                                        <p:tgtEl>
                                          <p:spTgt spid="11">
                                            <p:txEl>
                                              <p:pRg st="1" end="1"/>
                                            </p:txEl>
                                          </p:spTgt>
                                        </p:tgtEl>
                                      </p:cBhvr>
                                      <p:to x="100000" y="100000"/>
                                    </p:animScale>
                                    <p:animScale>
                                      <p:cBhvr>
                                        <p:cTn id="40" dur="26">
                                          <p:stCondLst>
                                            <p:cond delay="1642"/>
                                          </p:stCondLst>
                                        </p:cTn>
                                        <p:tgtEl>
                                          <p:spTgt spid="11">
                                            <p:txEl>
                                              <p:pRg st="1" end="1"/>
                                            </p:txEl>
                                          </p:spTgt>
                                        </p:tgtEl>
                                      </p:cBhvr>
                                      <p:to x="100000" y="90000"/>
                                    </p:animScale>
                                    <p:animScale>
                                      <p:cBhvr>
                                        <p:cTn id="41" dur="166" decel="50000">
                                          <p:stCondLst>
                                            <p:cond delay="1668"/>
                                          </p:stCondLst>
                                        </p:cTn>
                                        <p:tgtEl>
                                          <p:spTgt spid="11">
                                            <p:txEl>
                                              <p:pRg st="1" end="1"/>
                                            </p:txEl>
                                          </p:spTgt>
                                        </p:tgtEl>
                                      </p:cBhvr>
                                      <p:to x="100000" y="100000"/>
                                    </p:animScale>
                                    <p:animScale>
                                      <p:cBhvr>
                                        <p:cTn id="42" dur="26">
                                          <p:stCondLst>
                                            <p:cond delay="1808"/>
                                          </p:stCondLst>
                                        </p:cTn>
                                        <p:tgtEl>
                                          <p:spTgt spid="11">
                                            <p:txEl>
                                              <p:pRg st="1" end="1"/>
                                            </p:txEl>
                                          </p:spTgt>
                                        </p:tgtEl>
                                      </p:cBhvr>
                                      <p:to x="100000" y="95000"/>
                                    </p:animScale>
                                    <p:animScale>
                                      <p:cBhvr>
                                        <p:cTn id="43" dur="166" decel="50000">
                                          <p:stCondLst>
                                            <p:cond delay="1834"/>
                                          </p:stCondLst>
                                        </p:cTn>
                                        <p:tgtEl>
                                          <p:spTgt spid="11">
                                            <p:txEl>
                                              <p:pRg st="1" end="1"/>
                                            </p:txEl>
                                          </p:spTgt>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1">
                                            <p:txEl>
                                              <p:pRg st="2" end="2"/>
                                            </p:txEl>
                                          </p:spTgt>
                                        </p:tgtEl>
                                        <p:attrNameLst>
                                          <p:attrName>style.visibility</p:attrName>
                                        </p:attrNameLst>
                                      </p:cBhvr>
                                      <p:to>
                                        <p:strVal val="visible"/>
                                      </p:to>
                                    </p:set>
                                    <p:animEffect transition="in" filter="wipe(down)">
                                      <p:cBhvr>
                                        <p:cTn id="48" dur="580">
                                          <p:stCondLst>
                                            <p:cond delay="0"/>
                                          </p:stCondLst>
                                        </p:cTn>
                                        <p:tgtEl>
                                          <p:spTgt spid="11">
                                            <p:txEl>
                                              <p:pRg st="2" end="2"/>
                                            </p:txEl>
                                          </p:spTgt>
                                        </p:tgtEl>
                                      </p:cBhvr>
                                    </p:animEffect>
                                    <p:anim calcmode="lin" valueType="num">
                                      <p:cBhvr>
                                        <p:cTn id="49" dur="1822" tmFilter="0,0; 0.14,0.36; 0.43,0.73; 0.71,0.91; 1.0,1.0">
                                          <p:stCondLst>
                                            <p:cond delay="0"/>
                                          </p:stCondLst>
                                        </p:cTn>
                                        <p:tgtEl>
                                          <p:spTgt spid="11">
                                            <p:txEl>
                                              <p:pRg st="2" end="2"/>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1">
                                            <p:txEl>
                                              <p:pRg st="2" end="2"/>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1">
                                            <p:txEl>
                                              <p:pRg st="2" end="2"/>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1">
                                            <p:txEl>
                                              <p:pRg st="2" end="2"/>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1">
                                            <p:txEl>
                                              <p:pRg st="2" end="2"/>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11">
                                            <p:txEl>
                                              <p:pRg st="2" end="2"/>
                                            </p:txEl>
                                          </p:spTgt>
                                        </p:tgtEl>
                                      </p:cBhvr>
                                      <p:to x="100000" y="60000"/>
                                    </p:animScale>
                                    <p:animScale>
                                      <p:cBhvr>
                                        <p:cTn id="55" dur="166" decel="50000">
                                          <p:stCondLst>
                                            <p:cond delay="676"/>
                                          </p:stCondLst>
                                        </p:cTn>
                                        <p:tgtEl>
                                          <p:spTgt spid="11">
                                            <p:txEl>
                                              <p:pRg st="2" end="2"/>
                                            </p:txEl>
                                          </p:spTgt>
                                        </p:tgtEl>
                                      </p:cBhvr>
                                      <p:to x="100000" y="100000"/>
                                    </p:animScale>
                                    <p:animScale>
                                      <p:cBhvr>
                                        <p:cTn id="56" dur="26">
                                          <p:stCondLst>
                                            <p:cond delay="1312"/>
                                          </p:stCondLst>
                                        </p:cTn>
                                        <p:tgtEl>
                                          <p:spTgt spid="11">
                                            <p:txEl>
                                              <p:pRg st="2" end="2"/>
                                            </p:txEl>
                                          </p:spTgt>
                                        </p:tgtEl>
                                      </p:cBhvr>
                                      <p:to x="100000" y="80000"/>
                                    </p:animScale>
                                    <p:animScale>
                                      <p:cBhvr>
                                        <p:cTn id="57" dur="166" decel="50000">
                                          <p:stCondLst>
                                            <p:cond delay="1338"/>
                                          </p:stCondLst>
                                        </p:cTn>
                                        <p:tgtEl>
                                          <p:spTgt spid="11">
                                            <p:txEl>
                                              <p:pRg st="2" end="2"/>
                                            </p:txEl>
                                          </p:spTgt>
                                        </p:tgtEl>
                                      </p:cBhvr>
                                      <p:to x="100000" y="100000"/>
                                    </p:animScale>
                                    <p:animScale>
                                      <p:cBhvr>
                                        <p:cTn id="58" dur="26">
                                          <p:stCondLst>
                                            <p:cond delay="1642"/>
                                          </p:stCondLst>
                                        </p:cTn>
                                        <p:tgtEl>
                                          <p:spTgt spid="11">
                                            <p:txEl>
                                              <p:pRg st="2" end="2"/>
                                            </p:txEl>
                                          </p:spTgt>
                                        </p:tgtEl>
                                      </p:cBhvr>
                                      <p:to x="100000" y="90000"/>
                                    </p:animScale>
                                    <p:animScale>
                                      <p:cBhvr>
                                        <p:cTn id="59" dur="166" decel="50000">
                                          <p:stCondLst>
                                            <p:cond delay="1668"/>
                                          </p:stCondLst>
                                        </p:cTn>
                                        <p:tgtEl>
                                          <p:spTgt spid="11">
                                            <p:txEl>
                                              <p:pRg st="2" end="2"/>
                                            </p:txEl>
                                          </p:spTgt>
                                        </p:tgtEl>
                                      </p:cBhvr>
                                      <p:to x="100000" y="100000"/>
                                    </p:animScale>
                                    <p:animScale>
                                      <p:cBhvr>
                                        <p:cTn id="60" dur="26">
                                          <p:stCondLst>
                                            <p:cond delay="1808"/>
                                          </p:stCondLst>
                                        </p:cTn>
                                        <p:tgtEl>
                                          <p:spTgt spid="11">
                                            <p:txEl>
                                              <p:pRg st="2" end="2"/>
                                            </p:txEl>
                                          </p:spTgt>
                                        </p:tgtEl>
                                      </p:cBhvr>
                                      <p:to x="100000" y="95000"/>
                                    </p:animScale>
                                    <p:animScale>
                                      <p:cBhvr>
                                        <p:cTn id="61" dur="166" decel="50000">
                                          <p:stCondLst>
                                            <p:cond delay="1834"/>
                                          </p:stCondLst>
                                        </p:cTn>
                                        <p:tgtEl>
                                          <p:spTgt spid="11">
                                            <p:txEl>
                                              <p:pRg st="2" end="2"/>
                                            </p:txEl>
                                          </p:spTgt>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1">
                                            <p:txEl>
                                              <p:pRg st="3" end="3"/>
                                            </p:txEl>
                                          </p:spTgt>
                                        </p:tgtEl>
                                        <p:attrNameLst>
                                          <p:attrName>style.visibility</p:attrName>
                                        </p:attrNameLst>
                                      </p:cBhvr>
                                      <p:to>
                                        <p:strVal val="visible"/>
                                      </p:to>
                                    </p:set>
                                    <p:animEffect transition="in" filter="wipe(down)">
                                      <p:cBhvr>
                                        <p:cTn id="66" dur="580">
                                          <p:stCondLst>
                                            <p:cond delay="0"/>
                                          </p:stCondLst>
                                        </p:cTn>
                                        <p:tgtEl>
                                          <p:spTgt spid="11">
                                            <p:txEl>
                                              <p:pRg st="3" end="3"/>
                                            </p:txEl>
                                          </p:spTgt>
                                        </p:tgtEl>
                                      </p:cBhvr>
                                    </p:animEffect>
                                    <p:anim calcmode="lin" valueType="num">
                                      <p:cBhvr>
                                        <p:cTn id="67" dur="1822" tmFilter="0,0; 0.14,0.36; 0.43,0.73; 0.71,0.91; 1.0,1.0">
                                          <p:stCondLst>
                                            <p:cond delay="0"/>
                                          </p:stCondLst>
                                        </p:cTn>
                                        <p:tgtEl>
                                          <p:spTgt spid="11">
                                            <p:txEl>
                                              <p:pRg st="3" end="3"/>
                                            </p:txEl>
                                          </p:spTgt>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1">
                                            <p:txEl>
                                              <p:pRg st="3" end="3"/>
                                            </p:txEl>
                                          </p:spTgt>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1">
                                            <p:txEl>
                                              <p:pRg st="3" end="3"/>
                                            </p:txEl>
                                          </p:spTgt>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1">
                                            <p:txEl>
                                              <p:pRg st="3" end="3"/>
                                            </p:txEl>
                                          </p:spTgt>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1">
                                            <p:txEl>
                                              <p:pRg st="3" end="3"/>
                                            </p:txEl>
                                          </p:spTgt>
                                        </p:tgtEl>
                                        <p:attrNameLst>
                                          <p:attrName>ppt_y</p:attrName>
                                        </p:attrNameLst>
                                      </p:cBhvr>
                                      <p:tavLst>
                                        <p:tav tm="0" fmla="#ppt_y-sin(pi*$)/81">
                                          <p:val>
                                            <p:fltVal val="0"/>
                                          </p:val>
                                        </p:tav>
                                        <p:tav tm="100000">
                                          <p:val>
                                            <p:fltVal val="1"/>
                                          </p:val>
                                        </p:tav>
                                      </p:tavLst>
                                    </p:anim>
                                    <p:animScale>
                                      <p:cBhvr>
                                        <p:cTn id="72" dur="26">
                                          <p:stCondLst>
                                            <p:cond delay="650"/>
                                          </p:stCondLst>
                                        </p:cTn>
                                        <p:tgtEl>
                                          <p:spTgt spid="11">
                                            <p:txEl>
                                              <p:pRg st="3" end="3"/>
                                            </p:txEl>
                                          </p:spTgt>
                                        </p:tgtEl>
                                      </p:cBhvr>
                                      <p:to x="100000" y="60000"/>
                                    </p:animScale>
                                    <p:animScale>
                                      <p:cBhvr>
                                        <p:cTn id="73" dur="166" decel="50000">
                                          <p:stCondLst>
                                            <p:cond delay="676"/>
                                          </p:stCondLst>
                                        </p:cTn>
                                        <p:tgtEl>
                                          <p:spTgt spid="11">
                                            <p:txEl>
                                              <p:pRg st="3" end="3"/>
                                            </p:txEl>
                                          </p:spTgt>
                                        </p:tgtEl>
                                      </p:cBhvr>
                                      <p:to x="100000" y="100000"/>
                                    </p:animScale>
                                    <p:animScale>
                                      <p:cBhvr>
                                        <p:cTn id="74" dur="26">
                                          <p:stCondLst>
                                            <p:cond delay="1312"/>
                                          </p:stCondLst>
                                        </p:cTn>
                                        <p:tgtEl>
                                          <p:spTgt spid="11">
                                            <p:txEl>
                                              <p:pRg st="3" end="3"/>
                                            </p:txEl>
                                          </p:spTgt>
                                        </p:tgtEl>
                                      </p:cBhvr>
                                      <p:to x="100000" y="80000"/>
                                    </p:animScale>
                                    <p:animScale>
                                      <p:cBhvr>
                                        <p:cTn id="75" dur="166" decel="50000">
                                          <p:stCondLst>
                                            <p:cond delay="1338"/>
                                          </p:stCondLst>
                                        </p:cTn>
                                        <p:tgtEl>
                                          <p:spTgt spid="11">
                                            <p:txEl>
                                              <p:pRg st="3" end="3"/>
                                            </p:txEl>
                                          </p:spTgt>
                                        </p:tgtEl>
                                      </p:cBhvr>
                                      <p:to x="100000" y="100000"/>
                                    </p:animScale>
                                    <p:animScale>
                                      <p:cBhvr>
                                        <p:cTn id="76" dur="26">
                                          <p:stCondLst>
                                            <p:cond delay="1642"/>
                                          </p:stCondLst>
                                        </p:cTn>
                                        <p:tgtEl>
                                          <p:spTgt spid="11">
                                            <p:txEl>
                                              <p:pRg st="3" end="3"/>
                                            </p:txEl>
                                          </p:spTgt>
                                        </p:tgtEl>
                                      </p:cBhvr>
                                      <p:to x="100000" y="90000"/>
                                    </p:animScale>
                                    <p:animScale>
                                      <p:cBhvr>
                                        <p:cTn id="77" dur="166" decel="50000">
                                          <p:stCondLst>
                                            <p:cond delay="1668"/>
                                          </p:stCondLst>
                                        </p:cTn>
                                        <p:tgtEl>
                                          <p:spTgt spid="11">
                                            <p:txEl>
                                              <p:pRg st="3" end="3"/>
                                            </p:txEl>
                                          </p:spTgt>
                                        </p:tgtEl>
                                      </p:cBhvr>
                                      <p:to x="100000" y="100000"/>
                                    </p:animScale>
                                    <p:animScale>
                                      <p:cBhvr>
                                        <p:cTn id="78" dur="26">
                                          <p:stCondLst>
                                            <p:cond delay="1808"/>
                                          </p:stCondLst>
                                        </p:cTn>
                                        <p:tgtEl>
                                          <p:spTgt spid="11">
                                            <p:txEl>
                                              <p:pRg st="3" end="3"/>
                                            </p:txEl>
                                          </p:spTgt>
                                        </p:tgtEl>
                                      </p:cBhvr>
                                      <p:to x="100000" y="95000"/>
                                    </p:animScale>
                                    <p:animScale>
                                      <p:cBhvr>
                                        <p:cTn id="79" dur="166" decel="50000">
                                          <p:stCondLst>
                                            <p:cond delay="1834"/>
                                          </p:stCondLst>
                                        </p:cTn>
                                        <p:tgtEl>
                                          <p:spTgt spid="11">
                                            <p:txEl>
                                              <p:pRg st="3" end="3"/>
                                            </p:txEl>
                                          </p:spTgt>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grpId="0" nodeType="clickEffect">
                                  <p:stCondLst>
                                    <p:cond delay="0"/>
                                  </p:stCondLst>
                                  <p:childTnLst>
                                    <p:set>
                                      <p:cBhvr>
                                        <p:cTn id="83" dur="1" fill="hold">
                                          <p:stCondLst>
                                            <p:cond delay="0"/>
                                          </p:stCondLst>
                                        </p:cTn>
                                        <p:tgtEl>
                                          <p:spTgt spid="11">
                                            <p:txEl>
                                              <p:pRg st="4" end="4"/>
                                            </p:txEl>
                                          </p:spTgt>
                                        </p:tgtEl>
                                        <p:attrNameLst>
                                          <p:attrName>style.visibility</p:attrName>
                                        </p:attrNameLst>
                                      </p:cBhvr>
                                      <p:to>
                                        <p:strVal val="visible"/>
                                      </p:to>
                                    </p:set>
                                    <p:animEffect transition="in" filter="wipe(down)">
                                      <p:cBhvr>
                                        <p:cTn id="84" dur="580">
                                          <p:stCondLst>
                                            <p:cond delay="0"/>
                                          </p:stCondLst>
                                        </p:cTn>
                                        <p:tgtEl>
                                          <p:spTgt spid="11">
                                            <p:txEl>
                                              <p:pRg st="4" end="4"/>
                                            </p:txEl>
                                          </p:spTgt>
                                        </p:tgtEl>
                                      </p:cBhvr>
                                    </p:animEffect>
                                    <p:anim calcmode="lin" valueType="num">
                                      <p:cBhvr>
                                        <p:cTn id="85" dur="1822" tmFilter="0,0; 0.14,0.36; 0.43,0.73; 0.71,0.91; 1.0,1.0">
                                          <p:stCondLst>
                                            <p:cond delay="0"/>
                                          </p:stCondLst>
                                        </p:cTn>
                                        <p:tgtEl>
                                          <p:spTgt spid="11">
                                            <p:txEl>
                                              <p:pRg st="4" end="4"/>
                                            </p:txEl>
                                          </p:spTgt>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11">
                                            <p:txEl>
                                              <p:pRg st="4" end="4"/>
                                            </p:txEl>
                                          </p:spTgt>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11">
                                            <p:txEl>
                                              <p:pRg st="4" end="4"/>
                                            </p:txEl>
                                          </p:spTgt>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11">
                                            <p:txEl>
                                              <p:pRg st="4" end="4"/>
                                            </p:txEl>
                                          </p:spTgt>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11">
                                            <p:txEl>
                                              <p:pRg st="4" end="4"/>
                                            </p:txEl>
                                          </p:spTgt>
                                        </p:tgtEl>
                                        <p:attrNameLst>
                                          <p:attrName>ppt_y</p:attrName>
                                        </p:attrNameLst>
                                      </p:cBhvr>
                                      <p:tavLst>
                                        <p:tav tm="0" fmla="#ppt_y-sin(pi*$)/81">
                                          <p:val>
                                            <p:fltVal val="0"/>
                                          </p:val>
                                        </p:tav>
                                        <p:tav tm="100000">
                                          <p:val>
                                            <p:fltVal val="1"/>
                                          </p:val>
                                        </p:tav>
                                      </p:tavLst>
                                    </p:anim>
                                    <p:animScale>
                                      <p:cBhvr>
                                        <p:cTn id="90" dur="26">
                                          <p:stCondLst>
                                            <p:cond delay="650"/>
                                          </p:stCondLst>
                                        </p:cTn>
                                        <p:tgtEl>
                                          <p:spTgt spid="11">
                                            <p:txEl>
                                              <p:pRg st="4" end="4"/>
                                            </p:txEl>
                                          </p:spTgt>
                                        </p:tgtEl>
                                      </p:cBhvr>
                                      <p:to x="100000" y="60000"/>
                                    </p:animScale>
                                    <p:animScale>
                                      <p:cBhvr>
                                        <p:cTn id="91" dur="166" decel="50000">
                                          <p:stCondLst>
                                            <p:cond delay="676"/>
                                          </p:stCondLst>
                                        </p:cTn>
                                        <p:tgtEl>
                                          <p:spTgt spid="11">
                                            <p:txEl>
                                              <p:pRg st="4" end="4"/>
                                            </p:txEl>
                                          </p:spTgt>
                                        </p:tgtEl>
                                      </p:cBhvr>
                                      <p:to x="100000" y="100000"/>
                                    </p:animScale>
                                    <p:animScale>
                                      <p:cBhvr>
                                        <p:cTn id="92" dur="26">
                                          <p:stCondLst>
                                            <p:cond delay="1312"/>
                                          </p:stCondLst>
                                        </p:cTn>
                                        <p:tgtEl>
                                          <p:spTgt spid="11">
                                            <p:txEl>
                                              <p:pRg st="4" end="4"/>
                                            </p:txEl>
                                          </p:spTgt>
                                        </p:tgtEl>
                                      </p:cBhvr>
                                      <p:to x="100000" y="80000"/>
                                    </p:animScale>
                                    <p:animScale>
                                      <p:cBhvr>
                                        <p:cTn id="93" dur="166" decel="50000">
                                          <p:stCondLst>
                                            <p:cond delay="1338"/>
                                          </p:stCondLst>
                                        </p:cTn>
                                        <p:tgtEl>
                                          <p:spTgt spid="11">
                                            <p:txEl>
                                              <p:pRg st="4" end="4"/>
                                            </p:txEl>
                                          </p:spTgt>
                                        </p:tgtEl>
                                      </p:cBhvr>
                                      <p:to x="100000" y="100000"/>
                                    </p:animScale>
                                    <p:animScale>
                                      <p:cBhvr>
                                        <p:cTn id="94" dur="26">
                                          <p:stCondLst>
                                            <p:cond delay="1642"/>
                                          </p:stCondLst>
                                        </p:cTn>
                                        <p:tgtEl>
                                          <p:spTgt spid="11">
                                            <p:txEl>
                                              <p:pRg st="4" end="4"/>
                                            </p:txEl>
                                          </p:spTgt>
                                        </p:tgtEl>
                                      </p:cBhvr>
                                      <p:to x="100000" y="90000"/>
                                    </p:animScale>
                                    <p:animScale>
                                      <p:cBhvr>
                                        <p:cTn id="95" dur="166" decel="50000">
                                          <p:stCondLst>
                                            <p:cond delay="1668"/>
                                          </p:stCondLst>
                                        </p:cTn>
                                        <p:tgtEl>
                                          <p:spTgt spid="11">
                                            <p:txEl>
                                              <p:pRg st="4" end="4"/>
                                            </p:txEl>
                                          </p:spTgt>
                                        </p:tgtEl>
                                      </p:cBhvr>
                                      <p:to x="100000" y="100000"/>
                                    </p:animScale>
                                    <p:animScale>
                                      <p:cBhvr>
                                        <p:cTn id="96" dur="26">
                                          <p:stCondLst>
                                            <p:cond delay="1808"/>
                                          </p:stCondLst>
                                        </p:cTn>
                                        <p:tgtEl>
                                          <p:spTgt spid="11">
                                            <p:txEl>
                                              <p:pRg st="4" end="4"/>
                                            </p:txEl>
                                          </p:spTgt>
                                        </p:tgtEl>
                                      </p:cBhvr>
                                      <p:to x="100000" y="95000"/>
                                    </p:animScale>
                                    <p:animScale>
                                      <p:cBhvr>
                                        <p:cTn id="97" dur="166" decel="50000">
                                          <p:stCondLst>
                                            <p:cond delay="1834"/>
                                          </p:stCondLst>
                                        </p:cTn>
                                        <p:tgtEl>
                                          <p:spTgt spid="11">
                                            <p:txEl>
                                              <p:pRg st="4" end="4"/>
                                            </p:txEl>
                                          </p:spTgt>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grpId="0" nodeType="clickEffect">
                                  <p:stCondLst>
                                    <p:cond delay="0"/>
                                  </p:stCondLst>
                                  <p:childTnLst>
                                    <p:set>
                                      <p:cBhvr>
                                        <p:cTn id="101" dur="1" fill="hold">
                                          <p:stCondLst>
                                            <p:cond delay="0"/>
                                          </p:stCondLst>
                                        </p:cTn>
                                        <p:tgtEl>
                                          <p:spTgt spid="11">
                                            <p:txEl>
                                              <p:pRg st="5" end="5"/>
                                            </p:txEl>
                                          </p:spTgt>
                                        </p:tgtEl>
                                        <p:attrNameLst>
                                          <p:attrName>style.visibility</p:attrName>
                                        </p:attrNameLst>
                                      </p:cBhvr>
                                      <p:to>
                                        <p:strVal val="visible"/>
                                      </p:to>
                                    </p:set>
                                    <p:animEffect transition="in" filter="wipe(down)">
                                      <p:cBhvr>
                                        <p:cTn id="102" dur="580">
                                          <p:stCondLst>
                                            <p:cond delay="0"/>
                                          </p:stCondLst>
                                        </p:cTn>
                                        <p:tgtEl>
                                          <p:spTgt spid="11">
                                            <p:txEl>
                                              <p:pRg st="5" end="5"/>
                                            </p:txEl>
                                          </p:spTgt>
                                        </p:tgtEl>
                                      </p:cBhvr>
                                    </p:animEffect>
                                    <p:anim calcmode="lin" valueType="num">
                                      <p:cBhvr>
                                        <p:cTn id="103" dur="1822" tmFilter="0,0; 0.14,0.36; 0.43,0.73; 0.71,0.91; 1.0,1.0">
                                          <p:stCondLst>
                                            <p:cond delay="0"/>
                                          </p:stCondLst>
                                        </p:cTn>
                                        <p:tgtEl>
                                          <p:spTgt spid="11">
                                            <p:txEl>
                                              <p:pRg st="5" end="5"/>
                                            </p:txEl>
                                          </p:spTgt>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11">
                                            <p:txEl>
                                              <p:pRg st="5" end="5"/>
                                            </p:txEl>
                                          </p:spTgt>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11">
                                            <p:txEl>
                                              <p:pRg st="5" end="5"/>
                                            </p:txEl>
                                          </p:spTgt>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11">
                                            <p:txEl>
                                              <p:pRg st="5" end="5"/>
                                            </p:txEl>
                                          </p:spTgt>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11">
                                            <p:txEl>
                                              <p:pRg st="5" end="5"/>
                                            </p:txEl>
                                          </p:spTgt>
                                        </p:tgtEl>
                                        <p:attrNameLst>
                                          <p:attrName>ppt_y</p:attrName>
                                        </p:attrNameLst>
                                      </p:cBhvr>
                                      <p:tavLst>
                                        <p:tav tm="0" fmla="#ppt_y-sin(pi*$)/81">
                                          <p:val>
                                            <p:fltVal val="0"/>
                                          </p:val>
                                        </p:tav>
                                        <p:tav tm="100000">
                                          <p:val>
                                            <p:fltVal val="1"/>
                                          </p:val>
                                        </p:tav>
                                      </p:tavLst>
                                    </p:anim>
                                    <p:animScale>
                                      <p:cBhvr>
                                        <p:cTn id="108" dur="26">
                                          <p:stCondLst>
                                            <p:cond delay="650"/>
                                          </p:stCondLst>
                                        </p:cTn>
                                        <p:tgtEl>
                                          <p:spTgt spid="11">
                                            <p:txEl>
                                              <p:pRg st="5" end="5"/>
                                            </p:txEl>
                                          </p:spTgt>
                                        </p:tgtEl>
                                      </p:cBhvr>
                                      <p:to x="100000" y="60000"/>
                                    </p:animScale>
                                    <p:animScale>
                                      <p:cBhvr>
                                        <p:cTn id="109" dur="166" decel="50000">
                                          <p:stCondLst>
                                            <p:cond delay="676"/>
                                          </p:stCondLst>
                                        </p:cTn>
                                        <p:tgtEl>
                                          <p:spTgt spid="11">
                                            <p:txEl>
                                              <p:pRg st="5" end="5"/>
                                            </p:txEl>
                                          </p:spTgt>
                                        </p:tgtEl>
                                      </p:cBhvr>
                                      <p:to x="100000" y="100000"/>
                                    </p:animScale>
                                    <p:animScale>
                                      <p:cBhvr>
                                        <p:cTn id="110" dur="26">
                                          <p:stCondLst>
                                            <p:cond delay="1312"/>
                                          </p:stCondLst>
                                        </p:cTn>
                                        <p:tgtEl>
                                          <p:spTgt spid="11">
                                            <p:txEl>
                                              <p:pRg st="5" end="5"/>
                                            </p:txEl>
                                          </p:spTgt>
                                        </p:tgtEl>
                                      </p:cBhvr>
                                      <p:to x="100000" y="80000"/>
                                    </p:animScale>
                                    <p:animScale>
                                      <p:cBhvr>
                                        <p:cTn id="111" dur="166" decel="50000">
                                          <p:stCondLst>
                                            <p:cond delay="1338"/>
                                          </p:stCondLst>
                                        </p:cTn>
                                        <p:tgtEl>
                                          <p:spTgt spid="11">
                                            <p:txEl>
                                              <p:pRg st="5" end="5"/>
                                            </p:txEl>
                                          </p:spTgt>
                                        </p:tgtEl>
                                      </p:cBhvr>
                                      <p:to x="100000" y="100000"/>
                                    </p:animScale>
                                    <p:animScale>
                                      <p:cBhvr>
                                        <p:cTn id="112" dur="26">
                                          <p:stCondLst>
                                            <p:cond delay="1642"/>
                                          </p:stCondLst>
                                        </p:cTn>
                                        <p:tgtEl>
                                          <p:spTgt spid="11">
                                            <p:txEl>
                                              <p:pRg st="5" end="5"/>
                                            </p:txEl>
                                          </p:spTgt>
                                        </p:tgtEl>
                                      </p:cBhvr>
                                      <p:to x="100000" y="90000"/>
                                    </p:animScale>
                                    <p:animScale>
                                      <p:cBhvr>
                                        <p:cTn id="113" dur="166" decel="50000">
                                          <p:stCondLst>
                                            <p:cond delay="1668"/>
                                          </p:stCondLst>
                                        </p:cTn>
                                        <p:tgtEl>
                                          <p:spTgt spid="11">
                                            <p:txEl>
                                              <p:pRg st="5" end="5"/>
                                            </p:txEl>
                                          </p:spTgt>
                                        </p:tgtEl>
                                      </p:cBhvr>
                                      <p:to x="100000" y="100000"/>
                                    </p:animScale>
                                    <p:animScale>
                                      <p:cBhvr>
                                        <p:cTn id="114" dur="26">
                                          <p:stCondLst>
                                            <p:cond delay="1808"/>
                                          </p:stCondLst>
                                        </p:cTn>
                                        <p:tgtEl>
                                          <p:spTgt spid="11">
                                            <p:txEl>
                                              <p:pRg st="5" end="5"/>
                                            </p:txEl>
                                          </p:spTgt>
                                        </p:tgtEl>
                                      </p:cBhvr>
                                      <p:to x="100000" y="95000"/>
                                    </p:animScale>
                                    <p:animScale>
                                      <p:cBhvr>
                                        <p:cTn id="115" dur="166" decel="50000">
                                          <p:stCondLst>
                                            <p:cond delay="1834"/>
                                          </p:stCondLst>
                                        </p:cTn>
                                        <p:tgtEl>
                                          <p:spTgt spid="11">
                                            <p:txEl>
                                              <p:pRg st="5" end="5"/>
                                            </p:txEl>
                                          </p:spTgt>
                                        </p:tgtEl>
                                      </p:cBhvr>
                                      <p:to x="100000" y="100000"/>
                                    </p:animScale>
                                  </p:childTnLst>
                                </p:cTn>
                              </p:par>
                            </p:childTnLst>
                          </p:cTn>
                        </p:par>
                      </p:childTnLst>
                    </p:cTn>
                  </p:par>
                  <p:par>
                    <p:cTn id="116" fill="hold">
                      <p:stCondLst>
                        <p:cond delay="indefinite"/>
                      </p:stCondLst>
                      <p:childTnLst>
                        <p:par>
                          <p:cTn id="117" fill="hold">
                            <p:stCondLst>
                              <p:cond delay="0"/>
                            </p:stCondLst>
                            <p:childTnLst>
                              <p:par>
                                <p:cTn id="118" presetID="26" presetClass="entr" presetSubtype="0" fill="hold" grpId="0" nodeType="clickEffect">
                                  <p:stCondLst>
                                    <p:cond delay="0"/>
                                  </p:stCondLst>
                                  <p:childTnLst>
                                    <p:set>
                                      <p:cBhvr>
                                        <p:cTn id="119" dur="1" fill="hold">
                                          <p:stCondLst>
                                            <p:cond delay="0"/>
                                          </p:stCondLst>
                                        </p:cTn>
                                        <p:tgtEl>
                                          <p:spTgt spid="11">
                                            <p:txEl>
                                              <p:pRg st="6" end="6"/>
                                            </p:txEl>
                                          </p:spTgt>
                                        </p:tgtEl>
                                        <p:attrNameLst>
                                          <p:attrName>style.visibility</p:attrName>
                                        </p:attrNameLst>
                                      </p:cBhvr>
                                      <p:to>
                                        <p:strVal val="visible"/>
                                      </p:to>
                                    </p:set>
                                    <p:animEffect transition="in" filter="wipe(down)">
                                      <p:cBhvr>
                                        <p:cTn id="120" dur="580">
                                          <p:stCondLst>
                                            <p:cond delay="0"/>
                                          </p:stCondLst>
                                        </p:cTn>
                                        <p:tgtEl>
                                          <p:spTgt spid="11">
                                            <p:txEl>
                                              <p:pRg st="6" end="6"/>
                                            </p:txEl>
                                          </p:spTgt>
                                        </p:tgtEl>
                                      </p:cBhvr>
                                    </p:animEffect>
                                    <p:anim calcmode="lin" valueType="num">
                                      <p:cBhvr>
                                        <p:cTn id="121" dur="1822" tmFilter="0,0; 0.14,0.36; 0.43,0.73; 0.71,0.91; 1.0,1.0">
                                          <p:stCondLst>
                                            <p:cond delay="0"/>
                                          </p:stCondLst>
                                        </p:cTn>
                                        <p:tgtEl>
                                          <p:spTgt spid="11">
                                            <p:txEl>
                                              <p:pRg st="6" end="6"/>
                                            </p:txEl>
                                          </p:spTgt>
                                        </p:tgtEl>
                                        <p:attrNameLst>
                                          <p:attrName>ppt_x</p:attrName>
                                        </p:attrNameLst>
                                      </p:cBhvr>
                                      <p:tavLst>
                                        <p:tav tm="0">
                                          <p:val>
                                            <p:strVal val="#ppt_x-0.25"/>
                                          </p:val>
                                        </p:tav>
                                        <p:tav tm="100000">
                                          <p:val>
                                            <p:strVal val="#ppt_x"/>
                                          </p:val>
                                        </p:tav>
                                      </p:tavLst>
                                    </p:anim>
                                    <p:anim calcmode="lin" valueType="num">
                                      <p:cBhvr>
                                        <p:cTn id="122" dur="664" tmFilter="0.0,0.0; 0.25,0.07; 0.50,0.2; 0.75,0.467; 1.0,1.0">
                                          <p:stCondLst>
                                            <p:cond delay="0"/>
                                          </p:stCondLst>
                                        </p:cTn>
                                        <p:tgtEl>
                                          <p:spTgt spid="11">
                                            <p:txEl>
                                              <p:pRg st="6" end="6"/>
                                            </p:txEl>
                                          </p:spTgt>
                                        </p:tgtEl>
                                        <p:attrNameLst>
                                          <p:attrName>ppt_y</p:attrName>
                                        </p:attrNameLst>
                                      </p:cBhvr>
                                      <p:tavLst>
                                        <p:tav tm="0" fmla="#ppt_y-sin(pi*$)/3">
                                          <p:val>
                                            <p:fltVal val="0.5"/>
                                          </p:val>
                                        </p:tav>
                                        <p:tav tm="100000">
                                          <p:val>
                                            <p:fltVal val="1"/>
                                          </p:val>
                                        </p:tav>
                                      </p:tavLst>
                                    </p:anim>
                                    <p:anim calcmode="lin" valueType="num">
                                      <p:cBhvr>
                                        <p:cTn id="123" dur="664" tmFilter="0, 0; 0.125,0.2665; 0.25,0.4; 0.375,0.465; 0.5,0.5;  0.625,0.535; 0.75,0.6; 0.875,0.7335; 1,1">
                                          <p:stCondLst>
                                            <p:cond delay="664"/>
                                          </p:stCondLst>
                                        </p:cTn>
                                        <p:tgtEl>
                                          <p:spTgt spid="11">
                                            <p:txEl>
                                              <p:pRg st="6" end="6"/>
                                            </p:txEl>
                                          </p:spTgt>
                                        </p:tgtEl>
                                        <p:attrNameLst>
                                          <p:attrName>ppt_y</p:attrName>
                                        </p:attrNameLst>
                                      </p:cBhvr>
                                      <p:tavLst>
                                        <p:tav tm="0" fmla="#ppt_y-sin(pi*$)/9">
                                          <p:val>
                                            <p:fltVal val="0"/>
                                          </p:val>
                                        </p:tav>
                                        <p:tav tm="100000">
                                          <p:val>
                                            <p:fltVal val="1"/>
                                          </p:val>
                                        </p:tav>
                                      </p:tavLst>
                                    </p:anim>
                                    <p:anim calcmode="lin" valueType="num">
                                      <p:cBhvr>
                                        <p:cTn id="124" dur="332" tmFilter="0, 0; 0.125,0.2665; 0.25,0.4; 0.375,0.465; 0.5,0.5;  0.625,0.535; 0.75,0.6; 0.875,0.7335; 1,1">
                                          <p:stCondLst>
                                            <p:cond delay="1324"/>
                                          </p:stCondLst>
                                        </p:cTn>
                                        <p:tgtEl>
                                          <p:spTgt spid="11">
                                            <p:txEl>
                                              <p:pRg st="6" end="6"/>
                                            </p:txEl>
                                          </p:spTgt>
                                        </p:tgtEl>
                                        <p:attrNameLst>
                                          <p:attrName>ppt_y</p:attrName>
                                        </p:attrNameLst>
                                      </p:cBhvr>
                                      <p:tavLst>
                                        <p:tav tm="0" fmla="#ppt_y-sin(pi*$)/27">
                                          <p:val>
                                            <p:fltVal val="0"/>
                                          </p:val>
                                        </p:tav>
                                        <p:tav tm="100000">
                                          <p:val>
                                            <p:fltVal val="1"/>
                                          </p:val>
                                        </p:tav>
                                      </p:tavLst>
                                    </p:anim>
                                    <p:anim calcmode="lin" valueType="num">
                                      <p:cBhvr>
                                        <p:cTn id="125" dur="164" tmFilter="0, 0; 0.125,0.2665; 0.25,0.4; 0.375,0.465; 0.5,0.5;  0.625,0.535; 0.75,0.6; 0.875,0.7335; 1,1">
                                          <p:stCondLst>
                                            <p:cond delay="1656"/>
                                          </p:stCondLst>
                                        </p:cTn>
                                        <p:tgtEl>
                                          <p:spTgt spid="11">
                                            <p:txEl>
                                              <p:pRg st="6" end="6"/>
                                            </p:txEl>
                                          </p:spTgt>
                                        </p:tgtEl>
                                        <p:attrNameLst>
                                          <p:attrName>ppt_y</p:attrName>
                                        </p:attrNameLst>
                                      </p:cBhvr>
                                      <p:tavLst>
                                        <p:tav tm="0" fmla="#ppt_y-sin(pi*$)/81">
                                          <p:val>
                                            <p:fltVal val="0"/>
                                          </p:val>
                                        </p:tav>
                                        <p:tav tm="100000">
                                          <p:val>
                                            <p:fltVal val="1"/>
                                          </p:val>
                                        </p:tav>
                                      </p:tavLst>
                                    </p:anim>
                                    <p:animScale>
                                      <p:cBhvr>
                                        <p:cTn id="126" dur="26">
                                          <p:stCondLst>
                                            <p:cond delay="650"/>
                                          </p:stCondLst>
                                        </p:cTn>
                                        <p:tgtEl>
                                          <p:spTgt spid="11">
                                            <p:txEl>
                                              <p:pRg st="6" end="6"/>
                                            </p:txEl>
                                          </p:spTgt>
                                        </p:tgtEl>
                                      </p:cBhvr>
                                      <p:to x="100000" y="60000"/>
                                    </p:animScale>
                                    <p:animScale>
                                      <p:cBhvr>
                                        <p:cTn id="127" dur="166" decel="50000">
                                          <p:stCondLst>
                                            <p:cond delay="676"/>
                                          </p:stCondLst>
                                        </p:cTn>
                                        <p:tgtEl>
                                          <p:spTgt spid="11">
                                            <p:txEl>
                                              <p:pRg st="6" end="6"/>
                                            </p:txEl>
                                          </p:spTgt>
                                        </p:tgtEl>
                                      </p:cBhvr>
                                      <p:to x="100000" y="100000"/>
                                    </p:animScale>
                                    <p:animScale>
                                      <p:cBhvr>
                                        <p:cTn id="128" dur="26">
                                          <p:stCondLst>
                                            <p:cond delay="1312"/>
                                          </p:stCondLst>
                                        </p:cTn>
                                        <p:tgtEl>
                                          <p:spTgt spid="11">
                                            <p:txEl>
                                              <p:pRg st="6" end="6"/>
                                            </p:txEl>
                                          </p:spTgt>
                                        </p:tgtEl>
                                      </p:cBhvr>
                                      <p:to x="100000" y="80000"/>
                                    </p:animScale>
                                    <p:animScale>
                                      <p:cBhvr>
                                        <p:cTn id="129" dur="166" decel="50000">
                                          <p:stCondLst>
                                            <p:cond delay="1338"/>
                                          </p:stCondLst>
                                        </p:cTn>
                                        <p:tgtEl>
                                          <p:spTgt spid="11">
                                            <p:txEl>
                                              <p:pRg st="6" end="6"/>
                                            </p:txEl>
                                          </p:spTgt>
                                        </p:tgtEl>
                                      </p:cBhvr>
                                      <p:to x="100000" y="100000"/>
                                    </p:animScale>
                                    <p:animScale>
                                      <p:cBhvr>
                                        <p:cTn id="130" dur="26">
                                          <p:stCondLst>
                                            <p:cond delay="1642"/>
                                          </p:stCondLst>
                                        </p:cTn>
                                        <p:tgtEl>
                                          <p:spTgt spid="11">
                                            <p:txEl>
                                              <p:pRg st="6" end="6"/>
                                            </p:txEl>
                                          </p:spTgt>
                                        </p:tgtEl>
                                      </p:cBhvr>
                                      <p:to x="100000" y="90000"/>
                                    </p:animScale>
                                    <p:animScale>
                                      <p:cBhvr>
                                        <p:cTn id="131" dur="166" decel="50000">
                                          <p:stCondLst>
                                            <p:cond delay="1668"/>
                                          </p:stCondLst>
                                        </p:cTn>
                                        <p:tgtEl>
                                          <p:spTgt spid="11">
                                            <p:txEl>
                                              <p:pRg st="6" end="6"/>
                                            </p:txEl>
                                          </p:spTgt>
                                        </p:tgtEl>
                                      </p:cBhvr>
                                      <p:to x="100000" y="100000"/>
                                    </p:animScale>
                                    <p:animScale>
                                      <p:cBhvr>
                                        <p:cTn id="132" dur="26">
                                          <p:stCondLst>
                                            <p:cond delay="1808"/>
                                          </p:stCondLst>
                                        </p:cTn>
                                        <p:tgtEl>
                                          <p:spTgt spid="11">
                                            <p:txEl>
                                              <p:pRg st="6" end="6"/>
                                            </p:txEl>
                                          </p:spTgt>
                                        </p:tgtEl>
                                      </p:cBhvr>
                                      <p:to x="100000" y="95000"/>
                                    </p:animScale>
                                    <p:animScale>
                                      <p:cBhvr>
                                        <p:cTn id="133" dur="166" decel="50000">
                                          <p:stCondLst>
                                            <p:cond delay="1834"/>
                                          </p:stCondLst>
                                        </p:cTn>
                                        <p:tgtEl>
                                          <p:spTgt spid="11">
                                            <p:txEl>
                                              <p:pRg st="6" end="6"/>
                                            </p:txEl>
                                          </p:spTgt>
                                        </p:tgtEl>
                                      </p:cBhvr>
                                      <p:to x="100000" y="100000"/>
                                    </p:animScale>
                                  </p:childTnLst>
                                </p:cTn>
                              </p:par>
                            </p:childTnLst>
                          </p:cTn>
                        </p:par>
                      </p:childTnLst>
                    </p:cTn>
                  </p:par>
                  <p:par>
                    <p:cTn id="134" fill="hold">
                      <p:stCondLst>
                        <p:cond delay="indefinite"/>
                      </p:stCondLst>
                      <p:childTnLst>
                        <p:par>
                          <p:cTn id="135" fill="hold">
                            <p:stCondLst>
                              <p:cond delay="0"/>
                            </p:stCondLst>
                            <p:childTnLst>
                              <p:par>
                                <p:cTn id="136" presetID="26" presetClass="entr" presetSubtype="0" fill="hold" grpId="0" nodeType="clickEffect">
                                  <p:stCondLst>
                                    <p:cond delay="0"/>
                                  </p:stCondLst>
                                  <p:childTnLst>
                                    <p:set>
                                      <p:cBhvr>
                                        <p:cTn id="137" dur="1" fill="hold">
                                          <p:stCondLst>
                                            <p:cond delay="0"/>
                                          </p:stCondLst>
                                        </p:cTn>
                                        <p:tgtEl>
                                          <p:spTgt spid="11">
                                            <p:txEl>
                                              <p:pRg st="7" end="7"/>
                                            </p:txEl>
                                          </p:spTgt>
                                        </p:tgtEl>
                                        <p:attrNameLst>
                                          <p:attrName>style.visibility</p:attrName>
                                        </p:attrNameLst>
                                      </p:cBhvr>
                                      <p:to>
                                        <p:strVal val="visible"/>
                                      </p:to>
                                    </p:set>
                                    <p:animEffect transition="in" filter="wipe(down)">
                                      <p:cBhvr>
                                        <p:cTn id="138" dur="580">
                                          <p:stCondLst>
                                            <p:cond delay="0"/>
                                          </p:stCondLst>
                                        </p:cTn>
                                        <p:tgtEl>
                                          <p:spTgt spid="11">
                                            <p:txEl>
                                              <p:pRg st="7" end="7"/>
                                            </p:txEl>
                                          </p:spTgt>
                                        </p:tgtEl>
                                      </p:cBhvr>
                                    </p:animEffect>
                                    <p:anim calcmode="lin" valueType="num">
                                      <p:cBhvr>
                                        <p:cTn id="139" dur="1822" tmFilter="0,0; 0.14,0.36; 0.43,0.73; 0.71,0.91; 1.0,1.0">
                                          <p:stCondLst>
                                            <p:cond delay="0"/>
                                          </p:stCondLst>
                                        </p:cTn>
                                        <p:tgtEl>
                                          <p:spTgt spid="11">
                                            <p:txEl>
                                              <p:pRg st="7" end="7"/>
                                            </p:txEl>
                                          </p:spTgt>
                                        </p:tgtEl>
                                        <p:attrNameLst>
                                          <p:attrName>ppt_x</p:attrName>
                                        </p:attrNameLst>
                                      </p:cBhvr>
                                      <p:tavLst>
                                        <p:tav tm="0">
                                          <p:val>
                                            <p:strVal val="#ppt_x-0.25"/>
                                          </p:val>
                                        </p:tav>
                                        <p:tav tm="100000">
                                          <p:val>
                                            <p:strVal val="#ppt_x"/>
                                          </p:val>
                                        </p:tav>
                                      </p:tavLst>
                                    </p:anim>
                                    <p:anim calcmode="lin" valueType="num">
                                      <p:cBhvr>
                                        <p:cTn id="140" dur="664" tmFilter="0.0,0.0; 0.25,0.07; 0.50,0.2; 0.75,0.467; 1.0,1.0">
                                          <p:stCondLst>
                                            <p:cond delay="0"/>
                                          </p:stCondLst>
                                        </p:cTn>
                                        <p:tgtEl>
                                          <p:spTgt spid="11">
                                            <p:txEl>
                                              <p:pRg st="7" end="7"/>
                                            </p:txEl>
                                          </p:spTgt>
                                        </p:tgtEl>
                                        <p:attrNameLst>
                                          <p:attrName>ppt_y</p:attrName>
                                        </p:attrNameLst>
                                      </p:cBhvr>
                                      <p:tavLst>
                                        <p:tav tm="0" fmla="#ppt_y-sin(pi*$)/3">
                                          <p:val>
                                            <p:fltVal val="0.5"/>
                                          </p:val>
                                        </p:tav>
                                        <p:tav tm="100000">
                                          <p:val>
                                            <p:fltVal val="1"/>
                                          </p:val>
                                        </p:tav>
                                      </p:tavLst>
                                    </p:anim>
                                    <p:anim calcmode="lin" valueType="num">
                                      <p:cBhvr>
                                        <p:cTn id="141" dur="664" tmFilter="0, 0; 0.125,0.2665; 0.25,0.4; 0.375,0.465; 0.5,0.5;  0.625,0.535; 0.75,0.6; 0.875,0.7335; 1,1">
                                          <p:stCondLst>
                                            <p:cond delay="664"/>
                                          </p:stCondLst>
                                        </p:cTn>
                                        <p:tgtEl>
                                          <p:spTgt spid="11">
                                            <p:txEl>
                                              <p:pRg st="7" end="7"/>
                                            </p:txEl>
                                          </p:spTgt>
                                        </p:tgtEl>
                                        <p:attrNameLst>
                                          <p:attrName>ppt_y</p:attrName>
                                        </p:attrNameLst>
                                      </p:cBhvr>
                                      <p:tavLst>
                                        <p:tav tm="0" fmla="#ppt_y-sin(pi*$)/9">
                                          <p:val>
                                            <p:fltVal val="0"/>
                                          </p:val>
                                        </p:tav>
                                        <p:tav tm="100000">
                                          <p:val>
                                            <p:fltVal val="1"/>
                                          </p:val>
                                        </p:tav>
                                      </p:tavLst>
                                    </p:anim>
                                    <p:anim calcmode="lin" valueType="num">
                                      <p:cBhvr>
                                        <p:cTn id="142" dur="332" tmFilter="0, 0; 0.125,0.2665; 0.25,0.4; 0.375,0.465; 0.5,0.5;  0.625,0.535; 0.75,0.6; 0.875,0.7335; 1,1">
                                          <p:stCondLst>
                                            <p:cond delay="1324"/>
                                          </p:stCondLst>
                                        </p:cTn>
                                        <p:tgtEl>
                                          <p:spTgt spid="11">
                                            <p:txEl>
                                              <p:pRg st="7" end="7"/>
                                            </p:txEl>
                                          </p:spTgt>
                                        </p:tgtEl>
                                        <p:attrNameLst>
                                          <p:attrName>ppt_y</p:attrName>
                                        </p:attrNameLst>
                                      </p:cBhvr>
                                      <p:tavLst>
                                        <p:tav tm="0" fmla="#ppt_y-sin(pi*$)/27">
                                          <p:val>
                                            <p:fltVal val="0"/>
                                          </p:val>
                                        </p:tav>
                                        <p:tav tm="100000">
                                          <p:val>
                                            <p:fltVal val="1"/>
                                          </p:val>
                                        </p:tav>
                                      </p:tavLst>
                                    </p:anim>
                                    <p:anim calcmode="lin" valueType="num">
                                      <p:cBhvr>
                                        <p:cTn id="143" dur="164" tmFilter="0, 0; 0.125,0.2665; 0.25,0.4; 0.375,0.465; 0.5,0.5;  0.625,0.535; 0.75,0.6; 0.875,0.7335; 1,1">
                                          <p:stCondLst>
                                            <p:cond delay="1656"/>
                                          </p:stCondLst>
                                        </p:cTn>
                                        <p:tgtEl>
                                          <p:spTgt spid="11">
                                            <p:txEl>
                                              <p:pRg st="7" end="7"/>
                                            </p:txEl>
                                          </p:spTgt>
                                        </p:tgtEl>
                                        <p:attrNameLst>
                                          <p:attrName>ppt_y</p:attrName>
                                        </p:attrNameLst>
                                      </p:cBhvr>
                                      <p:tavLst>
                                        <p:tav tm="0" fmla="#ppt_y-sin(pi*$)/81">
                                          <p:val>
                                            <p:fltVal val="0"/>
                                          </p:val>
                                        </p:tav>
                                        <p:tav tm="100000">
                                          <p:val>
                                            <p:fltVal val="1"/>
                                          </p:val>
                                        </p:tav>
                                      </p:tavLst>
                                    </p:anim>
                                    <p:animScale>
                                      <p:cBhvr>
                                        <p:cTn id="144" dur="26">
                                          <p:stCondLst>
                                            <p:cond delay="650"/>
                                          </p:stCondLst>
                                        </p:cTn>
                                        <p:tgtEl>
                                          <p:spTgt spid="11">
                                            <p:txEl>
                                              <p:pRg st="7" end="7"/>
                                            </p:txEl>
                                          </p:spTgt>
                                        </p:tgtEl>
                                      </p:cBhvr>
                                      <p:to x="100000" y="60000"/>
                                    </p:animScale>
                                    <p:animScale>
                                      <p:cBhvr>
                                        <p:cTn id="145" dur="166" decel="50000">
                                          <p:stCondLst>
                                            <p:cond delay="676"/>
                                          </p:stCondLst>
                                        </p:cTn>
                                        <p:tgtEl>
                                          <p:spTgt spid="11">
                                            <p:txEl>
                                              <p:pRg st="7" end="7"/>
                                            </p:txEl>
                                          </p:spTgt>
                                        </p:tgtEl>
                                      </p:cBhvr>
                                      <p:to x="100000" y="100000"/>
                                    </p:animScale>
                                    <p:animScale>
                                      <p:cBhvr>
                                        <p:cTn id="146" dur="26">
                                          <p:stCondLst>
                                            <p:cond delay="1312"/>
                                          </p:stCondLst>
                                        </p:cTn>
                                        <p:tgtEl>
                                          <p:spTgt spid="11">
                                            <p:txEl>
                                              <p:pRg st="7" end="7"/>
                                            </p:txEl>
                                          </p:spTgt>
                                        </p:tgtEl>
                                      </p:cBhvr>
                                      <p:to x="100000" y="80000"/>
                                    </p:animScale>
                                    <p:animScale>
                                      <p:cBhvr>
                                        <p:cTn id="147" dur="166" decel="50000">
                                          <p:stCondLst>
                                            <p:cond delay="1338"/>
                                          </p:stCondLst>
                                        </p:cTn>
                                        <p:tgtEl>
                                          <p:spTgt spid="11">
                                            <p:txEl>
                                              <p:pRg st="7" end="7"/>
                                            </p:txEl>
                                          </p:spTgt>
                                        </p:tgtEl>
                                      </p:cBhvr>
                                      <p:to x="100000" y="100000"/>
                                    </p:animScale>
                                    <p:animScale>
                                      <p:cBhvr>
                                        <p:cTn id="148" dur="26">
                                          <p:stCondLst>
                                            <p:cond delay="1642"/>
                                          </p:stCondLst>
                                        </p:cTn>
                                        <p:tgtEl>
                                          <p:spTgt spid="11">
                                            <p:txEl>
                                              <p:pRg st="7" end="7"/>
                                            </p:txEl>
                                          </p:spTgt>
                                        </p:tgtEl>
                                      </p:cBhvr>
                                      <p:to x="100000" y="90000"/>
                                    </p:animScale>
                                    <p:animScale>
                                      <p:cBhvr>
                                        <p:cTn id="149" dur="166" decel="50000">
                                          <p:stCondLst>
                                            <p:cond delay="1668"/>
                                          </p:stCondLst>
                                        </p:cTn>
                                        <p:tgtEl>
                                          <p:spTgt spid="11">
                                            <p:txEl>
                                              <p:pRg st="7" end="7"/>
                                            </p:txEl>
                                          </p:spTgt>
                                        </p:tgtEl>
                                      </p:cBhvr>
                                      <p:to x="100000" y="100000"/>
                                    </p:animScale>
                                    <p:animScale>
                                      <p:cBhvr>
                                        <p:cTn id="150" dur="26">
                                          <p:stCondLst>
                                            <p:cond delay="1808"/>
                                          </p:stCondLst>
                                        </p:cTn>
                                        <p:tgtEl>
                                          <p:spTgt spid="11">
                                            <p:txEl>
                                              <p:pRg st="7" end="7"/>
                                            </p:txEl>
                                          </p:spTgt>
                                        </p:tgtEl>
                                      </p:cBhvr>
                                      <p:to x="100000" y="95000"/>
                                    </p:animScale>
                                    <p:animScale>
                                      <p:cBhvr>
                                        <p:cTn id="151" dur="166" decel="50000">
                                          <p:stCondLst>
                                            <p:cond delay="1834"/>
                                          </p:stCondLst>
                                        </p:cTn>
                                        <p:tgtEl>
                                          <p:spTgt spid="11">
                                            <p:txEl>
                                              <p:pRg st="7" end="7"/>
                                            </p:txEl>
                                          </p:spTgt>
                                        </p:tgtEl>
                                      </p:cBhvr>
                                      <p:to x="100000" y="100000"/>
                                    </p:animScale>
                                  </p:childTnLst>
                                </p:cTn>
                              </p:par>
                            </p:childTnLst>
                          </p:cTn>
                        </p:par>
                      </p:childTnLst>
                    </p:cTn>
                  </p:par>
                  <p:par>
                    <p:cTn id="152" fill="hold">
                      <p:stCondLst>
                        <p:cond delay="indefinite"/>
                      </p:stCondLst>
                      <p:childTnLst>
                        <p:par>
                          <p:cTn id="153" fill="hold">
                            <p:stCondLst>
                              <p:cond delay="0"/>
                            </p:stCondLst>
                            <p:childTnLst>
                              <p:par>
                                <p:cTn id="154" presetID="26" presetClass="entr" presetSubtype="0" fill="hold" grpId="0" nodeType="clickEffect">
                                  <p:stCondLst>
                                    <p:cond delay="0"/>
                                  </p:stCondLst>
                                  <p:childTnLst>
                                    <p:set>
                                      <p:cBhvr>
                                        <p:cTn id="155" dur="1" fill="hold">
                                          <p:stCondLst>
                                            <p:cond delay="0"/>
                                          </p:stCondLst>
                                        </p:cTn>
                                        <p:tgtEl>
                                          <p:spTgt spid="11">
                                            <p:txEl>
                                              <p:pRg st="8" end="8"/>
                                            </p:txEl>
                                          </p:spTgt>
                                        </p:tgtEl>
                                        <p:attrNameLst>
                                          <p:attrName>style.visibility</p:attrName>
                                        </p:attrNameLst>
                                      </p:cBhvr>
                                      <p:to>
                                        <p:strVal val="visible"/>
                                      </p:to>
                                    </p:set>
                                    <p:animEffect transition="in" filter="wipe(down)">
                                      <p:cBhvr>
                                        <p:cTn id="156" dur="580">
                                          <p:stCondLst>
                                            <p:cond delay="0"/>
                                          </p:stCondLst>
                                        </p:cTn>
                                        <p:tgtEl>
                                          <p:spTgt spid="11">
                                            <p:txEl>
                                              <p:pRg st="8" end="8"/>
                                            </p:txEl>
                                          </p:spTgt>
                                        </p:tgtEl>
                                      </p:cBhvr>
                                    </p:animEffect>
                                    <p:anim calcmode="lin" valueType="num">
                                      <p:cBhvr>
                                        <p:cTn id="157" dur="1822" tmFilter="0,0; 0.14,0.36; 0.43,0.73; 0.71,0.91; 1.0,1.0">
                                          <p:stCondLst>
                                            <p:cond delay="0"/>
                                          </p:stCondLst>
                                        </p:cTn>
                                        <p:tgtEl>
                                          <p:spTgt spid="11">
                                            <p:txEl>
                                              <p:pRg st="8" end="8"/>
                                            </p:txEl>
                                          </p:spTgt>
                                        </p:tgtEl>
                                        <p:attrNameLst>
                                          <p:attrName>ppt_x</p:attrName>
                                        </p:attrNameLst>
                                      </p:cBhvr>
                                      <p:tavLst>
                                        <p:tav tm="0">
                                          <p:val>
                                            <p:strVal val="#ppt_x-0.25"/>
                                          </p:val>
                                        </p:tav>
                                        <p:tav tm="100000">
                                          <p:val>
                                            <p:strVal val="#ppt_x"/>
                                          </p:val>
                                        </p:tav>
                                      </p:tavLst>
                                    </p:anim>
                                    <p:anim calcmode="lin" valueType="num">
                                      <p:cBhvr>
                                        <p:cTn id="158" dur="664" tmFilter="0.0,0.0; 0.25,0.07; 0.50,0.2; 0.75,0.467; 1.0,1.0">
                                          <p:stCondLst>
                                            <p:cond delay="0"/>
                                          </p:stCondLst>
                                        </p:cTn>
                                        <p:tgtEl>
                                          <p:spTgt spid="11">
                                            <p:txEl>
                                              <p:pRg st="8" end="8"/>
                                            </p:txEl>
                                          </p:spTgt>
                                        </p:tgtEl>
                                        <p:attrNameLst>
                                          <p:attrName>ppt_y</p:attrName>
                                        </p:attrNameLst>
                                      </p:cBhvr>
                                      <p:tavLst>
                                        <p:tav tm="0" fmla="#ppt_y-sin(pi*$)/3">
                                          <p:val>
                                            <p:fltVal val="0.5"/>
                                          </p:val>
                                        </p:tav>
                                        <p:tav tm="100000">
                                          <p:val>
                                            <p:fltVal val="1"/>
                                          </p:val>
                                        </p:tav>
                                      </p:tavLst>
                                    </p:anim>
                                    <p:anim calcmode="lin" valueType="num">
                                      <p:cBhvr>
                                        <p:cTn id="159" dur="664" tmFilter="0, 0; 0.125,0.2665; 0.25,0.4; 0.375,0.465; 0.5,0.5;  0.625,0.535; 0.75,0.6; 0.875,0.7335; 1,1">
                                          <p:stCondLst>
                                            <p:cond delay="664"/>
                                          </p:stCondLst>
                                        </p:cTn>
                                        <p:tgtEl>
                                          <p:spTgt spid="11">
                                            <p:txEl>
                                              <p:pRg st="8" end="8"/>
                                            </p:txEl>
                                          </p:spTgt>
                                        </p:tgtEl>
                                        <p:attrNameLst>
                                          <p:attrName>ppt_y</p:attrName>
                                        </p:attrNameLst>
                                      </p:cBhvr>
                                      <p:tavLst>
                                        <p:tav tm="0" fmla="#ppt_y-sin(pi*$)/9">
                                          <p:val>
                                            <p:fltVal val="0"/>
                                          </p:val>
                                        </p:tav>
                                        <p:tav tm="100000">
                                          <p:val>
                                            <p:fltVal val="1"/>
                                          </p:val>
                                        </p:tav>
                                      </p:tavLst>
                                    </p:anim>
                                    <p:anim calcmode="lin" valueType="num">
                                      <p:cBhvr>
                                        <p:cTn id="160" dur="332" tmFilter="0, 0; 0.125,0.2665; 0.25,0.4; 0.375,0.465; 0.5,0.5;  0.625,0.535; 0.75,0.6; 0.875,0.7335; 1,1">
                                          <p:stCondLst>
                                            <p:cond delay="1324"/>
                                          </p:stCondLst>
                                        </p:cTn>
                                        <p:tgtEl>
                                          <p:spTgt spid="11">
                                            <p:txEl>
                                              <p:pRg st="8" end="8"/>
                                            </p:txEl>
                                          </p:spTgt>
                                        </p:tgtEl>
                                        <p:attrNameLst>
                                          <p:attrName>ppt_y</p:attrName>
                                        </p:attrNameLst>
                                      </p:cBhvr>
                                      <p:tavLst>
                                        <p:tav tm="0" fmla="#ppt_y-sin(pi*$)/27">
                                          <p:val>
                                            <p:fltVal val="0"/>
                                          </p:val>
                                        </p:tav>
                                        <p:tav tm="100000">
                                          <p:val>
                                            <p:fltVal val="1"/>
                                          </p:val>
                                        </p:tav>
                                      </p:tavLst>
                                    </p:anim>
                                    <p:anim calcmode="lin" valueType="num">
                                      <p:cBhvr>
                                        <p:cTn id="161" dur="164" tmFilter="0, 0; 0.125,0.2665; 0.25,0.4; 0.375,0.465; 0.5,0.5;  0.625,0.535; 0.75,0.6; 0.875,0.7335; 1,1">
                                          <p:stCondLst>
                                            <p:cond delay="1656"/>
                                          </p:stCondLst>
                                        </p:cTn>
                                        <p:tgtEl>
                                          <p:spTgt spid="11">
                                            <p:txEl>
                                              <p:pRg st="8" end="8"/>
                                            </p:txEl>
                                          </p:spTgt>
                                        </p:tgtEl>
                                        <p:attrNameLst>
                                          <p:attrName>ppt_y</p:attrName>
                                        </p:attrNameLst>
                                      </p:cBhvr>
                                      <p:tavLst>
                                        <p:tav tm="0" fmla="#ppt_y-sin(pi*$)/81">
                                          <p:val>
                                            <p:fltVal val="0"/>
                                          </p:val>
                                        </p:tav>
                                        <p:tav tm="100000">
                                          <p:val>
                                            <p:fltVal val="1"/>
                                          </p:val>
                                        </p:tav>
                                      </p:tavLst>
                                    </p:anim>
                                    <p:animScale>
                                      <p:cBhvr>
                                        <p:cTn id="162" dur="26">
                                          <p:stCondLst>
                                            <p:cond delay="650"/>
                                          </p:stCondLst>
                                        </p:cTn>
                                        <p:tgtEl>
                                          <p:spTgt spid="11">
                                            <p:txEl>
                                              <p:pRg st="8" end="8"/>
                                            </p:txEl>
                                          </p:spTgt>
                                        </p:tgtEl>
                                      </p:cBhvr>
                                      <p:to x="100000" y="60000"/>
                                    </p:animScale>
                                    <p:animScale>
                                      <p:cBhvr>
                                        <p:cTn id="163" dur="166" decel="50000">
                                          <p:stCondLst>
                                            <p:cond delay="676"/>
                                          </p:stCondLst>
                                        </p:cTn>
                                        <p:tgtEl>
                                          <p:spTgt spid="11">
                                            <p:txEl>
                                              <p:pRg st="8" end="8"/>
                                            </p:txEl>
                                          </p:spTgt>
                                        </p:tgtEl>
                                      </p:cBhvr>
                                      <p:to x="100000" y="100000"/>
                                    </p:animScale>
                                    <p:animScale>
                                      <p:cBhvr>
                                        <p:cTn id="164" dur="26">
                                          <p:stCondLst>
                                            <p:cond delay="1312"/>
                                          </p:stCondLst>
                                        </p:cTn>
                                        <p:tgtEl>
                                          <p:spTgt spid="11">
                                            <p:txEl>
                                              <p:pRg st="8" end="8"/>
                                            </p:txEl>
                                          </p:spTgt>
                                        </p:tgtEl>
                                      </p:cBhvr>
                                      <p:to x="100000" y="80000"/>
                                    </p:animScale>
                                    <p:animScale>
                                      <p:cBhvr>
                                        <p:cTn id="165" dur="166" decel="50000">
                                          <p:stCondLst>
                                            <p:cond delay="1338"/>
                                          </p:stCondLst>
                                        </p:cTn>
                                        <p:tgtEl>
                                          <p:spTgt spid="11">
                                            <p:txEl>
                                              <p:pRg st="8" end="8"/>
                                            </p:txEl>
                                          </p:spTgt>
                                        </p:tgtEl>
                                      </p:cBhvr>
                                      <p:to x="100000" y="100000"/>
                                    </p:animScale>
                                    <p:animScale>
                                      <p:cBhvr>
                                        <p:cTn id="166" dur="26">
                                          <p:stCondLst>
                                            <p:cond delay="1642"/>
                                          </p:stCondLst>
                                        </p:cTn>
                                        <p:tgtEl>
                                          <p:spTgt spid="11">
                                            <p:txEl>
                                              <p:pRg st="8" end="8"/>
                                            </p:txEl>
                                          </p:spTgt>
                                        </p:tgtEl>
                                      </p:cBhvr>
                                      <p:to x="100000" y="90000"/>
                                    </p:animScale>
                                    <p:animScale>
                                      <p:cBhvr>
                                        <p:cTn id="167" dur="166" decel="50000">
                                          <p:stCondLst>
                                            <p:cond delay="1668"/>
                                          </p:stCondLst>
                                        </p:cTn>
                                        <p:tgtEl>
                                          <p:spTgt spid="11">
                                            <p:txEl>
                                              <p:pRg st="8" end="8"/>
                                            </p:txEl>
                                          </p:spTgt>
                                        </p:tgtEl>
                                      </p:cBhvr>
                                      <p:to x="100000" y="100000"/>
                                    </p:animScale>
                                    <p:animScale>
                                      <p:cBhvr>
                                        <p:cTn id="168" dur="26">
                                          <p:stCondLst>
                                            <p:cond delay="1808"/>
                                          </p:stCondLst>
                                        </p:cTn>
                                        <p:tgtEl>
                                          <p:spTgt spid="11">
                                            <p:txEl>
                                              <p:pRg st="8" end="8"/>
                                            </p:txEl>
                                          </p:spTgt>
                                        </p:tgtEl>
                                      </p:cBhvr>
                                      <p:to x="100000" y="95000"/>
                                    </p:animScale>
                                    <p:animScale>
                                      <p:cBhvr>
                                        <p:cTn id="169" dur="166" decel="50000">
                                          <p:stCondLst>
                                            <p:cond delay="1834"/>
                                          </p:stCondLst>
                                        </p:cTn>
                                        <p:tgtEl>
                                          <p:spTgt spid="11">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772400" y="6248400"/>
            <a:ext cx="573161" cy="365125"/>
          </a:xfrm>
        </p:spPr>
        <p:txBody>
          <a:bodyPr/>
          <a:lstStyle/>
          <a:p>
            <a:fld id="{3DBDEC22-2F30-4497-8CAA-5F321BA56295}" type="slidenum">
              <a:rPr lang="en-US" sz="2000" b="1" smtClean="0">
                <a:solidFill>
                  <a:prstClr val="black"/>
                </a:solidFill>
              </a:rPr>
              <a:pPr/>
              <a:t>29</a:t>
            </a:fld>
            <a:endParaRPr lang="en-US" sz="2000" b="1" dirty="0">
              <a:solidFill>
                <a:prstClr val="black"/>
              </a:solidFill>
            </a:endParaRPr>
          </a:p>
        </p:txBody>
      </p:sp>
      <p:sp>
        <p:nvSpPr>
          <p:cNvPr id="10" name="Title 1">
            <a:extLst>
              <a:ext uri="{FF2B5EF4-FFF2-40B4-BE49-F238E27FC236}">
                <a16:creationId xmlns:a16="http://schemas.microsoft.com/office/drawing/2014/main" id="{59FEAB64-9B8D-4028-A19F-6A8677BB8DC3}"/>
              </a:ext>
            </a:extLst>
          </p:cNvPr>
          <p:cNvSpPr>
            <a:spLocks noGrp="1"/>
          </p:cNvSpPr>
          <p:nvPr>
            <p:ph type="title"/>
          </p:nvPr>
        </p:nvSpPr>
        <p:spPr>
          <a:xfrm>
            <a:off x="609601" y="228600"/>
            <a:ext cx="7924800" cy="965202"/>
          </a:xfrm>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rPr>
              <a:t>The nine oil producing states in Nigeria are:</a:t>
            </a:r>
          </a:p>
        </p:txBody>
      </p:sp>
      <p:sp>
        <p:nvSpPr>
          <p:cNvPr id="11" name="Content Placeholder 2">
            <a:extLst>
              <a:ext uri="{FF2B5EF4-FFF2-40B4-BE49-F238E27FC236}">
                <a16:creationId xmlns:a16="http://schemas.microsoft.com/office/drawing/2014/main" id="{A382EFCE-DF19-4CDE-9645-AFD77D3E1D2D}"/>
              </a:ext>
            </a:extLst>
          </p:cNvPr>
          <p:cNvSpPr>
            <a:spLocks noGrp="1"/>
          </p:cNvSpPr>
          <p:nvPr>
            <p:ph idx="4294967295"/>
          </p:nvPr>
        </p:nvSpPr>
        <p:spPr>
          <a:xfrm>
            <a:off x="692729" y="1143000"/>
            <a:ext cx="2660071" cy="4351338"/>
          </a:xfrm>
          <a:prstGeom prst="rect">
            <a:avLst/>
          </a:prstGeom>
        </p:spPr>
        <p:txBody>
          <a:bodyPr>
            <a:normAutofit lnSpcReduction="10000"/>
          </a:bodyPr>
          <a:lstStyle/>
          <a:p>
            <a:pPr>
              <a:lnSpc>
                <a:spcPct val="100000"/>
              </a:lnSpc>
              <a:spcBef>
                <a:spcPts val="0"/>
              </a:spcBef>
              <a:buClrTx/>
            </a:pPr>
            <a:r>
              <a:rPr kumimoji="0" lang="en-US" sz="3200" b="0" i="0" u="none" strike="noStrike" kern="0" cap="none" spc="0" normalizeH="0" baseline="0" noProof="0" dirty="0" err="1">
                <a:ln>
                  <a:noFill/>
                </a:ln>
                <a:solidFill>
                  <a:sysClr val="windowText" lastClr="000000"/>
                </a:solidFill>
                <a:effectLst/>
                <a:uLnTx/>
                <a:uFillTx/>
              </a:rPr>
              <a:t>Abia</a:t>
            </a:r>
            <a:endParaRPr kumimoji="0" lang="en-US" sz="3200" b="0" i="0" u="none" strike="noStrike" kern="0" cap="none" spc="0" normalizeH="0" baseline="0" noProof="0" dirty="0">
              <a:ln>
                <a:noFill/>
              </a:ln>
              <a:solidFill>
                <a:sysClr val="windowText" lastClr="000000"/>
              </a:solidFill>
              <a:effectLst/>
              <a:uLnTx/>
              <a:uFillTx/>
            </a:endParaRPr>
          </a:p>
          <a:p>
            <a:pPr>
              <a:lnSpc>
                <a:spcPct val="100000"/>
              </a:lnSpc>
              <a:spcBef>
                <a:spcPts val="0"/>
              </a:spcBef>
              <a:buClrTx/>
            </a:pPr>
            <a:r>
              <a:rPr kumimoji="0" lang="en-US" sz="3200" b="0" i="0" u="none" strike="noStrike" kern="0" cap="none" spc="0" normalizeH="0" baseline="0" noProof="0" dirty="0" err="1">
                <a:ln>
                  <a:noFill/>
                </a:ln>
                <a:solidFill>
                  <a:sysClr val="windowText" lastClr="000000"/>
                </a:solidFill>
                <a:effectLst/>
                <a:uLnTx/>
                <a:uFillTx/>
              </a:rPr>
              <a:t>Akwa</a:t>
            </a:r>
            <a:r>
              <a:rPr kumimoji="0" lang="en-US" sz="3200" b="0" i="0" u="none" strike="noStrike" kern="0" cap="none" spc="0" normalizeH="0" baseline="0" noProof="0" dirty="0">
                <a:ln>
                  <a:noFill/>
                </a:ln>
                <a:solidFill>
                  <a:sysClr val="windowText" lastClr="000000"/>
                </a:solidFill>
                <a:effectLst/>
                <a:uLnTx/>
                <a:uFillTx/>
              </a:rPr>
              <a:t> Ibom</a:t>
            </a:r>
          </a:p>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Bayelsa</a:t>
            </a:r>
          </a:p>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Delta</a:t>
            </a:r>
          </a:p>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Edo</a:t>
            </a:r>
          </a:p>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Imo</a:t>
            </a:r>
          </a:p>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Lagos</a:t>
            </a:r>
          </a:p>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Ondo</a:t>
            </a:r>
          </a:p>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Rivers</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 calcmode="lin" valueType="num">
                                      <p:cBhvr>
                                        <p:cTn id="14"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 calcmode="lin" valueType="num">
                                      <p:cBhvr>
                                        <p:cTn id="21"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 calcmode="lin" valueType="num">
                                      <p:cBhvr>
                                        <p:cTn id="28" dur="5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 calcmode="lin" valueType="num">
                                      <p:cBhvr>
                                        <p:cTn id="35" dur="5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1">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1">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xEl>
                                              <p:pRg st="4" end="4"/>
                                            </p:txEl>
                                          </p:spTgt>
                                        </p:tgtEl>
                                        <p:attrNameLst>
                                          <p:attrName>style.visibility</p:attrName>
                                        </p:attrNameLst>
                                      </p:cBhvr>
                                      <p:to>
                                        <p:strVal val="visible"/>
                                      </p:to>
                                    </p:set>
                                    <p:anim calcmode="lin" valueType="num">
                                      <p:cBhvr>
                                        <p:cTn id="42" dur="5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1">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1">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1">
                                            <p:txEl>
                                              <p:pRg st="5" end="5"/>
                                            </p:txEl>
                                          </p:spTgt>
                                        </p:tgtEl>
                                        <p:attrNameLst>
                                          <p:attrName>style.visibility</p:attrName>
                                        </p:attrNameLst>
                                      </p:cBhvr>
                                      <p:to>
                                        <p:strVal val="visible"/>
                                      </p:to>
                                    </p:set>
                                    <p:anim calcmode="lin" valueType="num">
                                      <p:cBhvr>
                                        <p:cTn id="49" dur="500" fill="hold"/>
                                        <p:tgtEl>
                                          <p:spTgt spid="11">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11">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11">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1">
                                            <p:txEl>
                                              <p:pRg st="6" end="6"/>
                                            </p:txEl>
                                          </p:spTgt>
                                        </p:tgtEl>
                                        <p:attrNameLst>
                                          <p:attrName>style.visibility</p:attrName>
                                        </p:attrNameLst>
                                      </p:cBhvr>
                                      <p:to>
                                        <p:strVal val="visible"/>
                                      </p:to>
                                    </p:set>
                                    <p:anim calcmode="lin" valueType="num">
                                      <p:cBhvr>
                                        <p:cTn id="56" dur="500" fill="hold"/>
                                        <p:tgtEl>
                                          <p:spTgt spid="11">
                                            <p:txEl>
                                              <p:pRg st="6" end="6"/>
                                            </p:txEl>
                                          </p:spTgt>
                                        </p:tgtEl>
                                        <p:attrNameLst>
                                          <p:attrName>ppt_w</p:attrName>
                                        </p:attrNameLst>
                                      </p:cBhvr>
                                      <p:tavLst>
                                        <p:tav tm="0">
                                          <p:val>
                                            <p:fltVal val="0"/>
                                          </p:val>
                                        </p:tav>
                                        <p:tav tm="100000">
                                          <p:val>
                                            <p:strVal val="#ppt_w"/>
                                          </p:val>
                                        </p:tav>
                                      </p:tavLst>
                                    </p:anim>
                                    <p:anim calcmode="lin" valueType="num">
                                      <p:cBhvr>
                                        <p:cTn id="57" dur="500" fill="hold"/>
                                        <p:tgtEl>
                                          <p:spTgt spid="11">
                                            <p:txEl>
                                              <p:pRg st="6" end="6"/>
                                            </p:txEl>
                                          </p:spTgt>
                                        </p:tgtEl>
                                        <p:attrNameLst>
                                          <p:attrName>ppt_h</p:attrName>
                                        </p:attrNameLst>
                                      </p:cBhvr>
                                      <p:tavLst>
                                        <p:tav tm="0">
                                          <p:val>
                                            <p:fltVal val="0"/>
                                          </p:val>
                                        </p:tav>
                                        <p:tav tm="100000">
                                          <p:val>
                                            <p:strVal val="#ppt_h"/>
                                          </p:val>
                                        </p:tav>
                                      </p:tavLst>
                                    </p:anim>
                                    <p:animEffect transition="in" filter="fade">
                                      <p:cBhvr>
                                        <p:cTn id="58" dur="500"/>
                                        <p:tgtEl>
                                          <p:spTgt spid="11">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1">
                                            <p:txEl>
                                              <p:pRg st="7" end="7"/>
                                            </p:txEl>
                                          </p:spTgt>
                                        </p:tgtEl>
                                        <p:attrNameLst>
                                          <p:attrName>style.visibility</p:attrName>
                                        </p:attrNameLst>
                                      </p:cBhvr>
                                      <p:to>
                                        <p:strVal val="visible"/>
                                      </p:to>
                                    </p:set>
                                    <p:anim calcmode="lin" valueType="num">
                                      <p:cBhvr>
                                        <p:cTn id="63" dur="500" fill="hold"/>
                                        <p:tgtEl>
                                          <p:spTgt spid="11">
                                            <p:txEl>
                                              <p:pRg st="7" end="7"/>
                                            </p:txEl>
                                          </p:spTgt>
                                        </p:tgtEl>
                                        <p:attrNameLst>
                                          <p:attrName>ppt_w</p:attrName>
                                        </p:attrNameLst>
                                      </p:cBhvr>
                                      <p:tavLst>
                                        <p:tav tm="0">
                                          <p:val>
                                            <p:fltVal val="0"/>
                                          </p:val>
                                        </p:tav>
                                        <p:tav tm="100000">
                                          <p:val>
                                            <p:strVal val="#ppt_w"/>
                                          </p:val>
                                        </p:tav>
                                      </p:tavLst>
                                    </p:anim>
                                    <p:anim calcmode="lin" valueType="num">
                                      <p:cBhvr>
                                        <p:cTn id="64" dur="500" fill="hold"/>
                                        <p:tgtEl>
                                          <p:spTgt spid="11">
                                            <p:txEl>
                                              <p:pRg st="7" end="7"/>
                                            </p:txEl>
                                          </p:spTgt>
                                        </p:tgtEl>
                                        <p:attrNameLst>
                                          <p:attrName>ppt_h</p:attrName>
                                        </p:attrNameLst>
                                      </p:cBhvr>
                                      <p:tavLst>
                                        <p:tav tm="0">
                                          <p:val>
                                            <p:fltVal val="0"/>
                                          </p:val>
                                        </p:tav>
                                        <p:tav tm="100000">
                                          <p:val>
                                            <p:strVal val="#ppt_h"/>
                                          </p:val>
                                        </p:tav>
                                      </p:tavLst>
                                    </p:anim>
                                    <p:animEffect transition="in" filter="fade">
                                      <p:cBhvr>
                                        <p:cTn id="65" dur="500"/>
                                        <p:tgtEl>
                                          <p:spTgt spid="11">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1">
                                            <p:txEl>
                                              <p:pRg st="8" end="8"/>
                                            </p:txEl>
                                          </p:spTgt>
                                        </p:tgtEl>
                                        <p:attrNameLst>
                                          <p:attrName>style.visibility</p:attrName>
                                        </p:attrNameLst>
                                      </p:cBhvr>
                                      <p:to>
                                        <p:strVal val="visible"/>
                                      </p:to>
                                    </p:set>
                                    <p:anim calcmode="lin" valueType="num">
                                      <p:cBhvr>
                                        <p:cTn id="70" dur="500" fill="hold"/>
                                        <p:tgtEl>
                                          <p:spTgt spid="11">
                                            <p:txEl>
                                              <p:pRg st="8" end="8"/>
                                            </p:txEl>
                                          </p:spTgt>
                                        </p:tgtEl>
                                        <p:attrNameLst>
                                          <p:attrName>ppt_w</p:attrName>
                                        </p:attrNameLst>
                                      </p:cBhvr>
                                      <p:tavLst>
                                        <p:tav tm="0">
                                          <p:val>
                                            <p:fltVal val="0"/>
                                          </p:val>
                                        </p:tav>
                                        <p:tav tm="100000">
                                          <p:val>
                                            <p:strVal val="#ppt_w"/>
                                          </p:val>
                                        </p:tav>
                                      </p:tavLst>
                                    </p:anim>
                                    <p:anim calcmode="lin" valueType="num">
                                      <p:cBhvr>
                                        <p:cTn id="71" dur="500" fill="hold"/>
                                        <p:tgtEl>
                                          <p:spTgt spid="11">
                                            <p:txEl>
                                              <p:pRg st="8" end="8"/>
                                            </p:txEl>
                                          </p:spTgt>
                                        </p:tgtEl>
                                        <p:attrNameLst>
                                          <p:attrName>ppt_h</p:attrName>
                                        </p:attrNameLst>
                                      </p:cBhvr>
                                      <p:tavLst>
                                        <p:tav tm="0">
                                          <p:val>
                                            <p:fltVal val="0"/>
                                          </p:val>
                                        </p:tav>
                                        <p:tav tm="100000">
                                          <p:val>
                                            <p:strVal val="#ppt_h"/>
                                          </p:val>
                                        </p:tav>
                                      </p:tavLst>
                                    </p:anim>
                                    <p:animEffect transition="in" filter="fade">
                                      <p:cBhvr>
                                        <p:cTn id="72"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7" name="Title 1"/>
          <p:cNvSpPr>
            <a:spLocks noGrp="1"/>
          </p:cNvSpPr>
          <p:nvPr>
            <p:ph type="title"/>
          </p:nvPr>
        </p:nvSpPr>
        <p:spPr>
          <a:xfrm>
            <a:off x="228600" y="457200"/>
            <a:ext cx="3932237" cy="735496"/>
          </a:xfrm>
          <a:prstGeom prst="rect">
            <a:avLst/>
          </a:prstGeom>
        </p:spPr>
        <p:txBody>
          <a:bodyPr>
            <a:normAutofit fontScale="90000"/>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What is a Federation ?</a:t>
            </a:r>
          </a:p>
        </p:txBody>
      </p:sp>
      <p:sp>
        <p:nvSpPr>
          <p:cNvPr id="10" name="Content Placeholder 8"/>
          <p:cNvSpPr>
            <a:spLocks noGrp="1"/>
          </p:cNvSpPr>
          <p:nvPr>
            <p:ph idx="4294967295"/>
          </p:nvPr>
        </p:nvSpPr>
        <p:spPr>
          <a:xfrm>
            <a:off x="4114800" y="609600"/>
            <a:ext cx="4742805" cy="741183"/>
          </a:xfrm>
          <a:prstGeom prst="rect">
            <a:avLst/>
          </a:prstGeo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ysClr val="windowText" lastClr="000000"/>
                </a:solidFill>
                <a:effectLst/>
                <a:uLnTx/>
                <a:uFillTx/>
                <a:latin typeface="Calibri BODY"/>
              </a:rPr>
              <a:t>MAP OF NIGERIA showing the 36 states and FCT</a:t>
            </a:r>
          </a:p>
        </p:txBody>
      </p:sp>
      <p:pic>
        <p:nvPicPr>
          <p:cNvPr id="11" name="Picture 7" descr="C:\Users\DD FED. ACCOUNT\AppData\Local\Microsoft\Windows\INetCache\IE\16Q2VEWT\250px-Locator_Map_Abuja-Nigeria[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399" y="1594659"/>
            <a:ext cx="5787887" cy="44611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p:cNvSpPr txBox="1">
            <a:spLocks/>
          </p:cNvSpPr>
          <p:nvPr/>
        </p:nvSpPr>
        <p:spPr>
          <a:xfrm>
            <a:off x="457200" y="1814910"/>
            <a:ext cx="2371402" cy="42048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A Federation is a political entity characterized by  a union or partially self governing states under a central Federal Government. </a:t>
            </a:r>
          </a:p>
        </p:txBody>
      </p:sp>
      <p:sp>
        <p:nvSpPr>
          <p:cNvPr id="2" name="Slide Number Placeholder 1"/>
          <p:cNvSpPr>
            <a:spLocks noGrp="1"/>
          </p:cNvSpPr>
          <p:nvPr>
            <p:ph type="sldNum" sz="quarter" idx="12"/>
          </p:nvPr>
        </p:nvSpPr>
        <p:spPr>
          <a:xfrm>
            <a:off x="7656439" y="6248400"/>
            <a:ext cx="573161" cy="365125"/>
          </a:xfrm>
        </p:spPr>
        <p:txBody>
          <a:bodyPr/>
          <a:lstStyle/>
          <a:p>
            <a:fld id="{3DBDEC22-2F30-4497-8CAA-5F321BA56295}" type="slidenum">
              <a:rPr lang="en-US" sz="2000" b="1" smtClean="0">
                <a:solidFill>
                  <a:prstClr val="black"/>
                </a:solidFill>
              </a:rPr>
              <a:pPr/>
              <a:t>3</a:t>
            </a:fld>
            <a:endParaRPr lang="en-US" sz="2000" b="1" dirty="0">
              <a:solidFill>
                <a:prstClr val="black"/>
              </a:solidFill>
            </a:endParaRP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1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bldP spid="1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772400" y="6264275"/>
            <a:ext cx="573161" cy="365125"/>
          </a:xfrm>
        </p:spPr>
        <p:txBody>
          <a:bodyPr/>
          <a:lstStyle/>
          <a:p>
            <a:fld id="{3DBDEC22-2F30-4497-8CAA-5F321BA56295}" type="slidenum">
              <a:rPr lang="en-US" sz="2000" b="1" smtClean="0">
                <a:solidFill>
                  <a:prstClr val="black"/>
                </a:solidFill>
              </a:rPr>
              <a:pPr/>
              <a:t>30</a:t>
            </a:fld>
            <a:endParaRPr lang="en-US" sz="2000" b="1" dirty="0">
              <a:solidFill>
                <a:prstClr val="black"/>
              </a:solidFill>
            </a:endParaRPr>
          </a:p>
        </p:txBody>
      </p:sp>
      <p:sp>
        <p:nvSpPr>
          <p:cNvPr id="10" name="Title 1"/>
          <p:cNvSpPr>
            <a:spLocks noGrp="1"/>
          </p:cNvSpPr>
          <p:nvPr>
            <p:ph type="title"/>
          </p:nvPr>
        </p:nvSpPr>
        <p:spPr>
          <a:xfrm>
            <a:off x="530086" y="277092"/>
            <a:ext cx="7851913" cy="761999"/>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rPr>
              <a:t>Business Rules of Federation  Account Cont’d</a:t>
            </a:r>
          </a:p>
        </p:txBody>
      </p:sp>
      <p:sp>
        <p:nvSpPr>
          <p:cNvPr id="11" name="Text Placeholder 3"/>
          <p:cNvSpPr txBox="1">
            <a:spLocks/>
          </p:cNvSpPr>
          <p:nvPr/>
        </p:nvSpPr>
        <p:spPr>
          <a:xfrm>
            <a:off x="304801" y="1205345"/>
            <a:ext cx="4495799" cy="45096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d.	</a:t>
            </a:r>
            <a:r>
              <a:rPr kumimoji="0" lang="en-GB" sz="2000" b="1" i="0" u="none" strike="noStrike" kern="1200" cap="none" spc="0" normalizeH="0" baseline="0" noProof="0" dirty="0">
                <a:ln>
                  <a:noFill/>
                </a:ln>
                <a:solidFill>
                  <a:sysClr val="windowText" lastClr="000000"/>
                </a:solidFill>
                <a:effectLst/>
                <a:uLnTx/>
                <a:uFillTx/>
                <a:latin typeface="Calibri"/>
                <a:ea typeface="+mn-ea"/>
                <a:cs typeface="+mn-cs"/>
              </a:rPr>
              <a:t>Excess Crude Savings Account:</a:t>
            </a:r>
            <a:endParaRPr kumimoji="0" lang="en-US"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The Excess Crude Savings Account (ECA) was created to warehouse excess of oil revenues over the pre-determined budgeted benchmark price of crude. The policy is in line with the Fiscal Responsibility of Government in managing the economy as one entity. However, over the years, there has been argument as to the desirability of this Account.</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 This is because some said that the Constitution provides that all federally collected revenues be paid into the Federation Account and should be shared to the three tiers of government namely; the Federal, States and Local Governments.</a:t>
            </a:r>
            <a:endParaRPr kumimoji="0" lang="en-US" sz="20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12" name="Picture 2" descr="C:\Users\DD FED. ACCOUNT\AppData\Local\Microsoft\Windows\INetCache\IE\F3514T7V\crude-oil[1].pn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5105400" y="1676400"/>
            <a:ext cx="362105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fade">
                                      <p:cBhvr>
                                        <p:cTn id="19" dur="1000"/>
                                        <p:tgtEl>
                                          <p:spTgt spid="11">
                                            <p:txEl>
                                              <p:pRg st="1" end="1"/>
                                            </p:txEl>
                                          </p:spTgt>
                                        </p:tgtEl>
                                      </p:cBhvr>
                                    </p:animEffect>
                                    <p:anim calcmode="lin" valueType="num">
                                      <p:cBhvr>
                                        <p:cTn id="20"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fade">
                                      <p:cBhvr>
                                        <p:cTn id="26" dur="1000"/>
                                        <p:tgtEl>
                                          <p:spTgt spid="11">
                                            <p:txEl>
                                              <p:pRg st="2" end="2"/>
                                            </p:txEl>
                                          </p:spTgt>
                                        </p:tgtEl>
                                      </p:cBhvr>
                                    </p:animEffect>
                                    <p:anim calcmode="lin" valueType="num">
                                      <p:cBhvr>
                                        <p:cTn id="27"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80">
                                          <p:stCondLst>
                                            <p:cond delay="0"/>
                                          </p:stCondLst>
                                        </p:cTn>
                                        <p:tgtEl>
                                          <p:spTgt spid="12"/>
                                        </p:tgtEl>
                                      </p:cBhvr>
                                    </p:animEffect>
                                    <p:anim calcmode="lin" valueType="num">
                                      <p:cBhvr>
                                        <p:cTn id="3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9" dur="26">
                                          <p:stCondLst>
                                            <p:cond delay="650"/>
                                          </p:stCondLst>
                                        </p:cTn>
                                        <p:tgtEl>
                                          <p:spTgt spid="12"/>
                                        </p:tgtEl>
                                      </p:cBhvr>
                                      <p:to x="100000" y="60000"/>
                                    </p:animScale>
                                    <p:animScale>
                                      <p:cBhvr>
                                        <p:cTn id="40" dur="166" decel="50000">
                                          <p:stCondLst>
                                            <p:cond delay="676"/>
                                          </p:stCondLst>
                                        </p:cTn>
                                        <p:tgtEl>
                                          <p:spTgt spid="12"/>
                                        </p:tgtEl>
                                      </p:cBhvr>
                                      <p:to x="100000" y="100000"/>
                                    </p:animScale>
                                    <p:animScale>
                                      <p:cBhvr>
                                        <p:cTn id="41" dur="26">
                                          <p:stCondLst>
                                            <p:cond delay="1312"/>
                                          </p:stCondLst>
                                        </p:cTn>
                                        <p:tgtEl>
                                          <p:spTgt spid="12"/>
                                        </p:tgtEl>
                                      </p:cBhvr>
                                      <p:to x="100000" y="80000"/>
                                    </p:animScale>
                                    <p:animScale>
                                      <p:cBhvr>
                                        <p:cTn id="42" dur="166" decel="50000">
                                          <p:stCondLst>
                                            <p:cond delay="1338"/>
                                          </p:stCondLst>
                                        </p:cTn>
                                        <p:tgtEl>
                                          <p:spTgt spid="12"/>
                                        </p:tgtEl>
                                      </p:cBhvr>
                                      <p:to x="100000" y="100000"/>
                                    </p:animScale>
                                    <p:animScale>
                                      <p:cBhvr>
                                        <p:cTn id="43" dur="26">
                                          <p:stCondLst>
                                            <p:cond delay="1642"/>
                                          </p:stCondLst>
                                        </p:cTn>
                                        <p:tgtEl>
                                          <p:spTgt spid="12"/>
                                        </p:tgtEl>
                                      </p:cBhvr>
                                      <p:to x="100000" y="90000"/>
                                    </p:animScale>
                                    <p:animScale>
                                      <p:cBhvr>
                                        <p:cTn id="44" dur="166" decel="50000">
                                          <p:stCondLst>
                                            <p:cond delay="1668"/>
                                          </p:stCondLst>
                                        </p:cTn>
                                        <p:tgtEl>
                                          <p:spTgt spid="12"/>
                                        </p:tgtEl>
                                      </p:cBhvr>
                                      <p:to x="100000" y="100000"/>
                                    </p:animScale>
                                    <p:animScale>
                                      <p:cBhvr>
                                        <p:cTn id="45" dur="26">
                                          <p:stCondLst>
                                            <p:cond delay="1808"/>
                                          </p:stCondLst>
                                        </p:cTn>
                                        <p:tgtEl>
                                          <p:spTgt spid="12"/>
                                        </p:tgtEl>
                                      </p:cBhvr>
                                      <p:to x="100000" y="95000"/>
                                    </p:animScale>
                                    <p:animScale>
                                      <p:cBhvr>
                                        <p:cTn id="4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808839" y="6340475"/>
            <a:ext cx="573161" cy="365125"/>
          </a:xfrm>
        </p:spPr>
        <p:txBody>
          <a:bodyPr/>
          <a:lstStyle/>
          <a:p>
            <a:fld id="{3DBDEC22-2F30-4497-8CAA-5F321BA56295}" type="slidenum">
              <a:rPr lang="en-US" sz="2000" b="1" smtClean="0">
                <a:solidFill>
                  <a:prstClr val="black"/>
                </a:solidFill>
              </a:rPr>
              <a:pPr/>
              <a:t>31</a:t>
            </a:fld>
            <a:endParaRPr lang="en-US" sz="2000" b="1" dirty="0">
              <a:solidFill>
                <a:prstClr val="black"/>
              </a:solidFill>
            </a:endParaRPr>
          </a:p>
        </p:txBody>
      </p:sp>
      <p:sp>
        <p:nvSpPr>
          <p:cNvPr id="10" name="Title 1"/>
          <p:cNvSpPr>
            <a:spLocks noGrp="1"/>
          </p:cNvSpPr>
          <p:nvPr>
            <p:ph type="title"/>
          </p:nvPr>
        </p:nvSpPr>
        <p:spPr>
          <a:xfrm>
            <a:off x="552863" y="278295"/>
            <a:ext cx="4256848" cy="705378"/>
          </a:xfrm>
          <a:prstGeom prst="rect">
            <a:avLst/>
          </a:prstGeom>
        </p:spPr>
        <p:txBody>
          <a:bodyPr>
            <a:norm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rPr>
              <a:t>Business Rules of Federation  Account Cont’d</a:t>
            </a:r>
          </a:p>
        </p:txBody>
      </p:sp>
      <p:sp>
        <p:nvSpPr>
          <p:cNvPr id="11" name="Content Placeholder 6"/>
          <p:cNvSpPr>
            <a:spLocks noGrp="1"/>
          </p:cNvSpPr>
          <p:nvPr>
            <p:ph idx="4294967295"/>
          </p:nvPr>
        </p:nvSpPr>
        <p:spPr>
          <a:xfrm>
            <a:off x="5410201" y="514925"/>
            <a:ext cx="3186543" cy="665018"/>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Tax is not a burden but a duty that must be done</a:t>
            </a:r>
          </a:p>
        </p:txBody>
      </p:sp>
      <p:sp>
        <p:nvSpPr>
          <p:cNvPr id="12" name="Text Placeholder 3"/>
          <p:cNvSpPr txBox="1">
            <a:spLocks/>
          </p:cNvSpPr>
          <p:nvPr/>
        </p:nvSpPr>
        <p:spPr>
          <a:xfrm>
            <a:off x="303480" y="983673"/>
            <a:ext cx="4814455" cy="5181600"/>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600" b="1" i="0" u="none" strike="noStrike" kern="1200" cap="none" spc="0" normalizeH="0" baseline="0" noProof="0" dirty="0">
                <a:ln>
                  <a:noFill/>
                </a:ln>
                <a:solidFill>
                  <a:sysClr val="windowText" lastClr="000000"/>
                </a:solidFill>
                <a:effectLst/>
                <a:uLnTx/>
                <a:uFillTx/>
                <a:latin typeface="Calibri"/>
                <a:ea typeface="+mn-ea"/>
                <a:cs typeface="+mn-cs"/>
              </a:rPr>
              <a:t>e</a:t>
            </a:r>
            <a:r>
              <a:rPr kumimoji="0" lang="en-GB" sz="26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n-GB" sz="2600" b="1" i="0" u="none" strike="noStrike" kern="1200" cap="none" spc="0" normalizeH="0" baseline="0" noProof="0" dirty="0">
                <a:ln>
                  <a:noFill/>
                </a:ln>
                <a:solidFill>
                  <a:sysClr val="windowText" lastClr="000000"/>
                </a:solidFill>
                <a:effectLst/>
                <a:uLnTx/>
                <a:uFillTx/>
                <a:latin typeface="Calibri"/>
                <a:ea typeface="+mn-ea"/>
                <a:cs typeface="+mn-cs"/>
              </a:rPr>
              <a:t>Value Added Tax:</a:t>
            </a:r>
            <a:endParaRPr kumimoji="0" lang="en-US" sz="26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ysClr val="windowText" lastClr="000000"/>
                </a:solidFill>
                <a:effectLst/>
                <a:uLnTx/>
                <a:uFillTx/>
                <a:latin typeface="Calibri"/>
                <a:ea typeface="+mn-ea"/>
                <a:cs typeface="+mn-cs"/>
              </a:rPr>
              <a:t>Value Added Tax (VAT) Account is an account opened with Central Bank of Nigeria which warehouses VAT on both imported and non-imported goods and the accrued revenue is distributed monthly in line with the Allocation formula and indices provided by RMAFC and FIRS respectively. This is shared to the three tiers of Government as follows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6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600" b="1" i="0" u="none" strike="noStrike" kern="1200" cap="none" spc="0" normalizeH="0" baseline="0" noProof="0" dirty="0">
                <a:ln>
                  <a:noFill/>
                </a:ln>
                <a:solidFill>
                  <a:sysClr val="windowText" lastClr="000000"/>
                </a:solidFill>
                <a:effectLst/>
                <a:uLnTx/>
                <a:uFillTx/>
                <a:latin typeface="Calibri"/>
                <a:ea typeface="+mn-ea"/>
                <a:cs typeface="+mn-cs"/>
              </a:rPr>
              <a:t>f.	Vertical Distribution</a:t>
            </a:r>
            <a:r>
              <a:rPr kumimoji="0" lang="en-GB" sz="2400" b="1" i="0" u="none" strike="noStrike" kern="1200" cap="none" spc="0" normalizeH="0" baseline="0" noProof="0" dirty="0">
                <a:ln>
                  <a:noFill/>
                </a:ln>
                <a:solidFill>
                  <a:sysClr val="windowText" lastClr="000000"/>
                </a:solidFill>
                <a:effectLst/>
                <a:uLnTx/>
                <a:uFillTx/>
                <a:latin typeface="Calibri"/>
                <a:ea typeface="+mn-ea"/>
                <a:cs typeface="+mn-cs"/>
              </a:rPr>
              <a:t>:</a:t>
            </a:r>
            <a:endParaRPr kumimoji="0" lang="en-US" sz="24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ysClr val="windowText" lastClr="000000"/>
                </a:solidFill>
                <a:effectLst/>
                <a:uLnTx/>
                <a:uFillTx/>
                <a:latin typeface="Calibri"/>
                <a:ea typeface="+mn-ea"/>
                <a:cs typeface="+mn-cs"/>
              </a:rPr>
              <a:t>Federal Government		 15%</a:t>
            </a:r>
            <a:endParaRPr kumimoji="0" lang="en-US" sz="24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ysClr val="windowText" lastClr="000000"/>
                </a:solidFill>
                <a:effectLst/>
                <a:uLnTx/>
                <a:uFillTx/>
                <a:latin typeface="Calibri"/>
                <a:ea typeface="+mn-ea"/>
                <a:cs typeface="+mn-cs"/>
              </a:rPr>
              <a:t>State Government	       	 50%</a:t>
            </a:r>
            <a:endParaRPr kumimoji="0" lang="en-US" sz="24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ysClr val="windowText" lastClr="000000"/>
                </a:solidFill>
                <a:effectLst/>
                <a:uLnTx/>
                <a:uFillTx/>
                <a:latin typeface="Calibri"/>
                <a:ea typeface="+mn-ea"/>
                <a:cs typeface="+mn-cs"/>
              </a:rPr>
              <a:t>Local Government	               35%</a:t>
            </a:r>
            <a:endParaRPr kumimoji="0" lang="en-US" sz="24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ysClr val="windowText" lastClr="000000"/>
                </a:solidFill>
                <a:effectLst/>
                <a:uLnTx/>
                <a:uFillTx/>
                <a:latin typeface="Calibri"/>
                <a:ea typeface="+mn-ea"/>
                <a:cs typeface="+mn-cs"/>
              </a:rPr>
              <a:t>Total				100%</a:t>
            </a:r>
            <a:endParaRPr kumimoji="0" lang="en-US" sz="24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13" name="Picture 3" descr="C:\Users\DD FED. ACCOUNT\AppData\Local\Microsoft\Windows\INetCache\IE\831CTNWN\tax-burde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295400"/>
            <a:ext cx="3562493" cy="4613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1000"/>
                                        <p:tgtEl>
                                          <p:spTgt spid="12">
                                            <p:txEl>
                                              <p:pRg st="0" end="0"/>
                                            </p:txEl>
                                          </p:spTgt>
                                        </p:tgtEl>
                                      </p:cBhvr>
                                    </p:animEffect>
                                    <p:anim calcmode="lin" valueType="num">
                                      <p:cBhvr>
                                        <p:cTn id="1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1000"/>
                                        <p:tgtEl>
                                          <p:spTgt spid="12">
                                            <p:txEl>
                                              <p:pRg st="1" end="1"/>
                                            </p:txEl>
                                          </p:spTgt>
                                        </p:tgtEl>
                                      </p:cBhvr>
                                    </p:animEffect>
                                    <p:anim calcmode="lin" valueType="num">
                                      <p:cBhvr>
                                        <p:cTn id="21"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fade">
                                      <p:cBhvr>
                                        <p:cTn id="27" dur="1000"/>
                                        <p:tgtEl>
                                          <p:spTgt spid="12">
                                            <p:txEl>
                                              <p:pRg st="3" end="3"/>
                                            </p:txEl>
                                          </p:spTgt>
                                        </p:tgtEl>
                                      </p:cBhvr>
                                    </p:animEffect>
                                    <p:anim calcmode="lin" valueType="num">
                                      <p:cBhvr>
                                        <p:cTn id="28"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xEl>
                                              <p:pRg st="4" end="4"/>
                                            </p:txEl>
                                          </p:spTgt>
                                        </p:tgtEl>
                                        <p:attrNameLst>
                                          <p:attrName>style.visibility</p:attrName>
                                        </p:attrNameLst>
                                      </p:cBhvr>
                                      <p:to>
                                        <p:strVal val="visible"/>
                                      </p:to>
                                    </p:set>
                                    <p:animEffect transition="in" filter="fade">
                                      <p:cBhvr>
                                        <p:cTn id="34" dur="1000"/>
                                        <p:tgtEl>
                                          <p:spTgt spid="12">
                                            <p:txEl>
                                              <p:pRg st="4" end="4"/>
                                            </p:txEl>
                                          </p:spTgt>
                                        </p:tgtEl>
                                      </p:cBhvr>
                                    </p:animEffect>
                                    <p:anim calcmode="lin" valueType="num">
                                      <p:cBhvr>
                                        <p:cTn id="35"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2">
                                            <p:txEl>
                                              <p:pRg st="5" end="5"/>
                                            </p:txEl>
                                          </p:spTgt>
                                        </p:tgtEl>
                                        <p:attrNameLst>
                                          <p:attrName>style.visibility</p:attrName>
                                        </p:attrNameLst>
                                      </p:cBhvr>
                                      <p:to>
                                        <p:strVal val="visible"/>
                                      </p:to>
                                    </p:set>
                                    <p:animEffect transition="in" filter="fade">
                                      <p:cBhvr>
                                        <p:cTn id="41" dur="1000"/>
                                        <p:tgtEl>
                                          <p:spTgt spid="12">
                                            <p:txEl>
                                              <p:pRg st="5" end="5"/>
                                            </p:txEl>
                                          </p:spTgt>
                                        </p:tgtEl>
                                      </p:cBhvr>
                                    </p:animEffect>
                                    <p:anim calcmode="lin" valueType="num">
                                      <p:cBhvr>
                                        <p:cTn id="42"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xEl>
                                              <p:pRg st="6" end="6"/>
                                            </p:txEl>
                                          </p:spTgt>
                                        </p:tgtEl>
                                        <p:attrNameLst>
                                          <p:attrName>style.visibility</p:attrName>
                                        </p:attrNameLst>
                                      </p:cBhvr>
                                      <p:to>
                                        <p:strVal val="visible"/>
                                      </p:to>
                                    </p:set>
                                    <p:animEffect transition="in" filter="fade">
                                      <p:cBhvr>
                                        <p:cTn id="48" dur="1000"/>
                                        <p:tgtEl>
                                          <p:spTgt spid="12">
                                            <p:txEl>
                                              <p:pRg st="6" end="6"/>
                                            </p:txEl>
                                          </p:spTgt>
                                        </p:tgtEl>
                                      </p:cBhvr>
                                    </p:animEffect>
                                    <p:anim calcmode="lin" valueType="num">
                                      <p:cBhvr>
                                        <p:cTn id="49"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1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2">
                                            <p:txEl>
                                              <p:pRg st="7" end="7"/>
                                            </p:txEl>
                                          </p:spTgt>
                                        </p:tgtEl>
                                        <p:attrNameLst>
                                          <p:attrName>style.visibility</p:attrName>
                                        </p:attrNameLst>
                                      </p:cBhvr>
                                      <p:to>
                                        <p:strVal val="visible"/>
                                      </p:to>
                                    </p:set>
                                    <p:animEffect transition="in" filter="fade">
                                      <p:cBhvr>
                                        <p:cTn id="55" dur="1000"/>
                                        <p:tgtEl>
                                          <p:spTgt spid="12">
                                            <p:txEl>
                                              <p:pRg st="7" end="7"/>
                                            </p:txEl>
                                          </p:spTgt>
                                        </p:tgtEl>
                                      </p:cBhvr>
                                    </p:animEffect>
                                    <p:anim calcmode="lin" valueType="num">
                                      <p:cBhvr>
                                        <p:cTn id="56"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57" dur="1000" fill="hold"/>
                                        <p:tgtEl>
                                          <p:spTgt spid="1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1">
                                            <p:txEl>
                                              <p:pRg st="0" end="0"/>
                                            </p:txEl>
                                          </p:spTgt>
                                        </p:tgtEl>
                                        <p:attrNameLst>
                                          <p:attrName>style.visibility</p:attrName>
                                        </p:attrNameLst>
                                      </p:cBhvr>
                                      <p:to>
                                        <p:strVal val="visible"/>
                                      </p:to>
                                    </p:set>
                                    <p:animEffect transition="in" filter="barn(inVertical)">
                                      <p:cBhvr>
                                        <p:cTn id="62" dur="500"/>
                                        <p:tgtEl>
                                          <p:spTgt spid="1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5"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2000"/>
                                        <p:tgtEl>
                                          <p:spTgt spid="13"/>
                                        </p:tgtEl>
                                      </p:cBhvr>
                                    </p:animEffect>
                                    <p:anim calcmode="lin" valueType="num">
                                      <p:cBhvr>
                                        <p:cTn id="68" dur="2000" fill="hold"/>
                                        <p:tgtEl>
                                          <p:spTgt spid="13"/>
                                        </p:tgtEl>
                                        <p:attrNameLst>
                                          <p:attrName>ppt_w</p:attrName>
                                        </p:attrNameLst>
                                      </p:cBhvr>
                                      <p:tavLst>
                                        <p:tav tm="0" fmla="#ppt_w*sin(2.5*pi*$)">
                                          <p:val>
                                            <p:fltVal val="0"/>
                                          </p:val>
                                        </p:tav>
                                        <p:tav tm="100000">
                                          <p:val>
                                            <p:fltVal val="1"/>
                                          </p:val>
                                        </p:tav>
                                      </p:tavLst>
                                    </p:anim>
                                    <p:anim calcmode="lin" valueType="num">
                                      <p:cBhvr>
                                        <p:cTn id="6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P spid="1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839108" y="6349279"/>
            <a:ext cx="573161" cy="365125"/>
          </a:xfrm>
        </p:spPr>
        <p:txBody>
          <a:bodyPr/>
          <a:lstStyle/>
          <a:p>
            <a:fld id="{3DBDEC22-2F30-4497-8CAA-5F321BA56295}" type="slidenum">
              <a:rPr lang="en-US" sz="2000" b="1" smtClean="0">
                <a:solidFill>
                  <a:prstClr val="black"/>
                </a:solidFill>
              </a:rPr>
              <a:pPr/>
              <a:t>32</a:t>
            </a:fld>
            <a:endParaRPr lang="en-US" sz="2000" b="1" dirty="0">
              <a:solidFill>
                <a:prstClr val="black"/>
              </a:solidFill>
            </a:endParaRPr>
          </a:p>
        </p:txBody>
      </p:sp>
      <p:sp>
        <p:nvSpPr>
          <p:cNvPr id="10" name="Title 1"/>
          <p:cNvSpPr>
            <a:spLocks noGrp="1"/>
          </p:cNvSpPr>
          <p:nvPr>
            <p:ph type="title"/>
          </p:nvPr>
        </p:nvSpPr>
        <p:spPr>
          <a:xfrm>
            <a:off x="677333" y="277091"/>
            <a:ext cx="7628467" cy="561109"/>
          </a:xfrm>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rPr>
              <a:t>Business Rules of Federation  Account Cont’d</a:t>
            </a:r>
          </a:p>
        </p:txBody>
      </p:sp>
      <p:sp>
        <p:nvSpPr>
          <p:cNvPr id="11" name="Content Placeholder 2"/>
          <p:cNvSpPr>
            <a:spLocks noGrp="1"/>
          </p:cNvSpPr>
          <p:nvPr>
            <p:ph idx="4294967295"/>
          </p:nvPr>
        </p:nvSpPr>
        <p:spPr>
          <a:xfrm>
            <a:off x="5791200" y="1124524"/>
            <a:ext cx="2971800" cy="628076"/>
          </a:xfrm>
          <a:prstGeom prst="rect">
            <a:avLst/>
          </a:prstGeom>
        </p:spPr>
        <p:txBody>
          <a:bodyPr>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r>
              <a:rPr kumimoji="0" lang="en-US" sz="7400" b="1" i="0" u="none" strike="noStrike" kern="0" cap="none" spc="0" normalizeH="0" baseline="0" noProof="0" dirty="0">
                <a:ln>
                  <a:noFill/>
                </a:ln>
                <a:solidFill>
                  <a:sysClr val="windowText" lastClr="000000"/>
                </a:solidFill>
                <a:effectLst/>
                <a:uLnTx/>
                <a:uFillTx/>
              </a:rPr>
              <a:t>Pay your tax, avoid   running</a:t>
            </a:r>
          </a:p>
        </p:txBody>
      </p:sp>
      <p:sp>
        <p:nvSpPr>
          <p:cNvPr id="12" name="Text Placeholder 3"/>
          <p:cNvSpPr txBox="1">
            <a:spLocks/>
          </p:cNvSpPr>
          <p:nvPr/>
        </p:nvSpPr>
        <p:spPr>
          <a:xfrm>
            <a:off x="677333" y="1149927"/>
            <a:ext cx="4123267" cy="509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ysClr val="windowText" lastClr="000000"/>
                </a:solidFill>
                <a:effectLst/>
                <a:uLnTx/>
                <a:uFillTx/>
                <a:latin typeface="Calibri"/>
                <a:ea typeface="+mn-ea"/>
                <a:cs typeface="+mn-cs"/>
              </a:rPr>
              <a:t>The Federal Government’s share is further distributed as follows:</a:t>
            </a:r>
            <a:endParaRPr kumimoji="0" lang="en-US" sz="14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ysClr val="windowText" lastClr="000000"/>
                </a:solidFill>
                <a:effectLst/>
                <a:uLnTx/>
                <a:uFillTx/>
                <a:latin typeface="Calibri"/>
                <a:ea typeface="+mn-ea"/>
                <a:cs typeface="+mn-cs"/>
              </a:rPr>
              <a:t>Consolidated Revenue Fund (CRF)	14.00%</a:t>
            </a:r>
            <a:endParaRPr kumimoji="0" lang="en-US" sz="14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ysClr val="windowText" lastClr="000000"/>
                </a:solidFill>
                <a:effectLst/>
                <a:uLnTx/>
                <a:uFillTx/>
                <a:latin typeface="Calibri"/>
                <a:ea typeface="+mn-ea"/>
                <a:cs typeface="+mn-cs"/>
              </a:rPr>
              <a:t>Federal Capital Territory (FCT)	1.00%</a:t>
            </a:r>
            <a:endParaRPr kumimoji="0" lang="en-US" sz="14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ysClr val="windowText" lastClr="000000"/>
                </a:solidFill>
                <a:effectLst/>
                <a:uLnTx/>
                <a:uFillTx/>
                <a:latin typeface="Calibri"/>
                <a:ea typeface="+mn-ea"/>
                <a:cs typeface="+mn-cs"/>
              </a:rPr>
              <a:t>Total			15.00%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ysClr val="windowText" lastClr="000000"/>
                </a:solidFill>
                <a:effectLst/>
                <a:uLnTx/>
                <a:uFillTx/>
                <a:latin typeface="Calibri"/>
                <a:ea typeface="+mn-ea"/>
                <a:cs typeface="+mn-cs"/>
              </a:rPr>
              <a:t>Horizontal Distribution:</a:t>
            </a:r>
            <a:endParaRPr kumimoji="0" lang="en-US" sz="14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ysClr val="windowText" lastClr="000000"/>
                </a:solidFill>
                <a:effectLst/>
                <a:uLnTx/>
                <a:uFillTx/>
                <a:latin typeface="Calibri"/>
                <a:ea typeface="+mn-ea"/>
                <a:cs typeface="+mn-cs"/>
              </a:rPr>
              <a:t>In addition to Vertical Distribution, further distribution is made between the States and Local Government Councils using: Equality, Population and Derivation, which is also known as Indices.</a:t>
            </a:r>
            <a:endParaRPr kumimoji="0" lang="en-US" sz="14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ysClr val="windowText" lastClr="000000"/>
                </a:solidFill>
                <a:effectLst/>
                <a:uLnTx/>
                <a:uFillTx/>
                <a:latin typeface="Calibri"/>
                <a:ea typeface="+mn-ea"/>
                <a:cs typeface="+mn-cs"/>
              </a:rPr>
              <a:t>Indices:</a:t>
            </a:r>
            <a:endParaRPr kumimoji="0" lang="en-US" sz="14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ysClr val="windowText" lastClr="000000"/>
                </a:solidFill>
                <a:effectLst/>
                <a:uLnTx/>
                <a:uFillTx/>
                <a:latin typeface="Calibri"/>
                <a:ea typeface="+mn-ea"/>
                <a:cs typeface="+mn-cs"/>
              </a:rPr>
              <a:t>Indices for distribution of VAT Allocation are made between the States and Local Government Councils using:</a:t>
            </a:r>
            <a:endParaRPr kumimoji="0" lang="en-US" sz="14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ysClr val="windowText" lastClr="000000"/>
                </a:solidFill>
                <a:effectLst/>
                <a:uLnTx/>
                <a:uFillTx/>
                <a:latin typeface="Calibri"/>
                <a:ea typeface="+mn-ea"/>
                <a:cs typeface="+mn-cs"/>
              </a:rPr>
              <a:t>Equality			50%</a:t>
            </a:r>
            <a:endParaRPr kumimoji="0" lang="en-US" sz="14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ysClr val="windowText" lastClr="000000"/>
                </a:solidFill>
                <a:effectLst/>
                <a:uLnTx/>
                <a:uFillTx/>
                <a:latin typeface="Calibri"/>
                <a:ea typeface="+mn-ea"/>
                <a:cs typeface="+mn-cs"/>
              </a:rPr>
              <a:t>Population			30%</a:t>
            </a:r>
            <a:endParaRPr kumimoji="0" lang="en-US" sz="14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ysClr val="windowText" lastClr="000000"/>
                </a:solidFill>
                <a:effectLst/>
                <a:uLnTx/>
                <a:uFillTx/>
                <a:latin typeface="Calibri"/>
                <a:ea typeface="+mn-ea"/>
                <a:cs typeface="+mn-cs"/>
              </a:rPr>
              <a:t>Derivation			20%</a:t>
            </a:r>
            <a:endParaRPr kumimoji="0" lang="en-US" sz="14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13" name="Picture 2" descr="C:\Users\DD FED. ACCOUNT\AppData\Local\Microsoft\Windows\INetCache\IE\5R16JDYM\image-20160901-1036-trc8k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630216"/>
            <a:ext cx="3429000" cy="408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fade">
                                      <p:cBhvr>
                                        <p:cTn id="19" dur="1000"/>
                                        <p:tgtEl>
                                          <p:spTgt spid="12">
                                            <p:txEl>
                                              <p:pRg st="1" end="1"/>
                                            </p:txEl>
                                          </p:spTgt>
                                        </p:tgtEl>
                                      </p:cBhvr>
                                    </p:animEffect>
                                    <p:anim calcmode="lin" valueType="num">
                                      <p:cBhvr>
                                        <p:cTn id="20"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fade">
                                      <p:cBhvr>
                                        <p:cTn id="26" dur="1000"/>
                                        <p:tgtEl>
                                          <p:spTgt spid="12">
                                            <p:txEl>
                                              <p:pRg st="2" end="2"/>
                                            </p:txEl>
                                          </p:spTgt>
                                        </p:tgtEl>
                                      </p:cBhvr>
                                    </p:animEffect>
                                    <p:anim calcmode="lin" valueType="num">
                                      <p:cBhvr>
                                        <p:cTn id="27"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fade">
                                      <p:cBhvr>
                                        <p:cTn id="33" dur="1000"/>
                                        <p:tgtEl>
                                          <p:spTgt spid="12">
                                            <p:txEl>
                                              <p:pRg st="3" end="3"/>
                                            </p:txEl>
                                          </p:spTgt>
                                        </p:tgtEl>
                                      </p:cBhvr>
                                    </p:animEffect>
                                    <p:anim calcmode="lin" valueType="num">
                                      <p:cBhvr>
                                        <p:cTn id="34"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xEl>
                                              <p:pRg st="4" end="4"/>
                                            </p:txEl>
                                          </p:spTgt>
                                        </p:tgtEl>
                                        <p:attrNameLst>
                                          <p:attrName>style.visibility</p:attrName>
                                        </p:attrNameLst>
                                      </p:cBhvr>
                                      <p:to>
                                        <p:strVal val="visible"/>
                                      </p:to>
                                    </p:set>
                                    <p:animEffect transition="in" filter="fade">
                                      <p:cBhvr>
                                        <p:cTn id="40" dur="1000"/>
                                        <p:tgtEl>
                                          <p:spTgt spid="12">
                                            <p:txEl>
                                              <p:pRg st="4" end="4"/>
                                            </p:txEl>
                                          </p:spTgt>
                                        </p:tgtEl>
                                      </p:cBhvr>
                                    </p:animEffect>
                                    <p:anim calcmode="lin" valueType="num">
                                      <p:cBhvr>
                                        <p:cTn id="41"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2">
                                            <p:txEl>
                                              <p:pRg st="5" end="5"/>
                                            </p:txEl>
                                          </p:spTgt>
                                        </p:tgtEl>
                                        <p:attrNameLst>
                                          <p:attrName>style.visibility</p:attrName>
                                        </p:attrNameLst>
                                      </p:cBhvr>
                                      <p:to>
                                        <p:strVal val="visible"/>
                                      </p:to>
                                    </p:set>
                                    <p:animEffect transition="in" filter="fade">
                                      <p:cBhvr>
                                        <p:cTn id="47" dur="1000"/>
                                        <p:tgtEl>
                                          <p:spTgt spid="12">
                                            <p:txEl>
                                              <p:pRg st="5" end="5"/>
                                            </p:txEl>
                                          </p:spTgt>
                                        </p:tgtEl>
                                      </p:cBhvr>
                                    </p:animEffect>
                                    <p:anim calcmode="lin" valueType="num">
                                      <p:cBhvr>
                                        <p:cTn id="48"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2">
                                            <p:txEl>
                                              <p:pRg st="6" end="6"/>
                                            </p:txEl>
                                          </p:spTgt>
                                        </p:tgtEl>
                                        <p:attrNameLst>
                                          <p:attrName>style.visibility</p:attrName>
                                        </p:attrNameLst>
                                      </p:cBhvr>
                                      <p:to>
                                        <p:strVal val="visible"/>
                                      </p:to>
                                    </p:set>
                                    <p:animEffect transition="in" filter="fade">
                                      <p:cBhvr>
                                        <p:cTn id="54" dur="1000"/>
                                        <p:tgtEl>
                                          <p:spTgt spid="12">
                                            <p:txEl>
                                              <p:pRg st="6" end="6"/>
                                            </p:txEl>
                                          </p:spTgt>
                                        </p:tgtEl>
                                      </p:cBhvr>
                                    </p:animEffect>
                                    <p:anim calcmode="lin" valueType="num">
                                      <p:cBhvr>
                                        <p:cTn id="55"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1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2">
                                            <p:txEl>
                                              <p:pRg st="7" end="7"/>
                                            </p:txEl>
                                          </p:spTgt>
                                        </p:tgtEl>
                                        <p:attrNameLst>
                                          <p:attrName>style.visibility</p:attrName>
                                        </p:attrNameLst>
                                      </p:cBhvr>
                                      <p:to>
                                        <p:strVal val="visible"/>
                                      </p:to>
                                    </p:set>
                                    <p:animEffect transition="in" filter="fade">
                                      <p:cBhvr>
                                        <p:cTn id="61" dur="1000"/>
                                        <p:tgtEl>
                                          <p:spTgt spid="12">
                                            <p:txEl>
                                              <p:pRg st="7" end="7"/>
                                            </p:txEl>
                                          </p:spTgt>
                                        </p:tgtEl>
                                      </p:cBhvr>
                                    </p:animEffect>
                                    <p:anim calcmode="lin" valueType="num">
                                      <p:cBhvr>
                                        <p:cTn id="62"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1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2">
                                            <p:txEl>
                                              <p:pRg st="8" end="8"/>
                                            </p:txEl>
                                          </p:spTgt>
                                        </p:tgtEl>
                                        <p:attrNameLst>
                                          <p:attrName>style.visibility</p:attrName>
                                        </p:attrNameLst>
                                      </p:cBhvr>
                                      <p:to>
                                        <p:strVal val="visible"/>
                                      </p:to>
                                    </p:set>
                                    <p:animEffect transition="in" filter="fade">
                                      <p:cBhvr>
                                        <p:cTn id="68" dur="1000"/>
                                        <p:tgtEl>
                                          <p:spTgt spid="12">
                                            <p:txEl>
                                              <p:pRg st="8" end="8"/>
                                            </p:txEl>
                                          </p:spTgt>
                                        </p:tgtEl>
                                      </p:cBhvr>
                                    </p:animEffect>
                                    <p:anim calcmode="lin" valueType="num">
                                      <p:cBhvr>
                                        <p:cTn id="69" dur="10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70" dur="10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2">
                                            <p:txEl>
                                              <p:pRg st="9" end="9"/>
                                            </p:txEl>
                                          </p:spTgt>
                                        </p:tgtEl>
                                        <p:attrNameLst>
                                          <p:attrName>style.visibility</p:attrName>
                                        </p:attrNameLst>
                                      </p:cBhvr>
                                      <p:to>
                                        <p:strVal val="visible"/>
                                      </p:to>
                                    </p:set>
                                    <p:animEffect transition="in" filter="fade">
                                      <p:cBhvr>
                                        <p:cTn id="75" dur="1000"/>
                                        <p:tgtEl>
                                          <p:spTgt spid="12">
                                            <p:txEl>
                                              <p:pRg st="9" end="9"/>
                                            </p:txEl>
                                          </p:spTgt>
                                        </p:tgtEl>
                                      </p:cBhvr>
                                    </p:animEffect>
                                    <p:anim calcmode="lin" valueType="num">
                                      <p:cBhvr>
                                        <p:cTn id="76" dur="1000" fill="hold"/>
                                        <p:tgtEl>
                                          <p:spTgt spid="12">
                                            <p:txEl>
                                              <p:pRg st="9" end="9"/>
                                            </p:txEl>
                                          </p:spTgt>
                                        </p:tgtEl>
                                        <p:attrNameLst>
                                          <p:attrName>ppt_x</p:attrName>
                                        </p:attrNameLst>
                                      </p:cBhvr>
                                      <p:tavLst>
                                        <p:tav tm="0">
                                          <p:val>
                                            <p:strVal val="#ppt_x"/>
                                          </p:val>
                                        </p:tav>
                                        <p:tav tm="100000">
                                          <p:val>
                                            <p:strVal val="#ppt_x"/>
                                          </p:val>
                                        </p:tav>
                                      </p:tavLst>
                                    </p:anim>
                                    <p:anim calcmode="lin" valueType="num">
                                      <p:cBhvr>
                                        <p:cTn id="77" dur="1000" fill="hold"/>
                                        <p:tgtEl>
                                          <p:spTgt spid="1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2">
                                            <p:txEl>
                                              <p:pRg st="10" end="10"/>
                                            </p:txEl>
                                          </p:spTgt>
                                        </p:tgtEl>
                                        <p:attrNameLst>
                                          <p:attrName>style.visibility</p:attrName>
                                        </p:attrNameLst>
                                      </p:cBhvr>
                                      <p:to>
                                        <p:strVal val="visible"/>
                                      </p:to>
                                    </p:set>
                                    <p:animEffect transition="in" filter="fade">
                                      <p:cBhvr>
                                        <p:cTn id="82" dur="1000"/>
                                        <p:tgtEl>
                                          <p:spTgt spid="12">
                                            <p:txEl>
                                              <p:pRg st="10" end="10"/>
                                            </p:txEl>
                                          </p:spTgt>
                                        </p:tgtEl>
                                      </p:cBhvr>
                                    </p:animEffect>
                                    <p:anim calcmode="lin" valueType="num">
                                      <p:cBhvr>
                                        <p:cTn id="83" dur="1000" fill="hold"/>
                                        <p:tgtEl>
                                          <p:spTgt spid="12">
                                            <p:txEl>
                                              <p:pRg st="10" end="10"/>
                                            </p:txEl>
                                          </p:spTgt>
                                        </p:tgtEl>
                                        <p:attrNameLst>
                                          <p:attrName>ppt_x</p:attrName>
                                        </p:attrNameLst>
                                      </p:cBhvr>
                                      <p:tavLst>
                                        <p:tav tm="0">
                                          <p:val>
                                            <p:strVal val="#ppt_x"/>
                                          </p:val>
                                        </p:tav>
                                        <p:tav tm="100000">
                                          <p:val>
                                            <p:strVal val="#ppt_x"/>
                                          </p:val>
                                        </p:tav>
                                      </p:tavLst>
                                    </p:anim>
                                    <p:anim calcmode="lin" valueType="num">
                                      <p:cBhvr>
                                        <p:cTn id="84" dur="1000" fill="hold"/>
                                        <p:tgtEl>
                                          <p:spTgt spid="1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1">
                                            <p:txEl>
                                              <p:pRg st="0" end="0"/>
                                            </p:txEl>
                                          </p:spTgt>
                                        </p:tgtEl>
                                        <p:attrNameLst>
                                          <p:attrName>style.visibility</p:attrName>
                                        </p:attrNameLst>
                                      </p:cBhvr>
                                      <p:to>
                                        <p:strVal val="visible"/>
                                      </p:to>
                                    </p:set>
                                    <p:anim calcmode="lin" valueType="num">
                                      <p:cBhvr additive="base">
                                        <p:cTn id="8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13"/>
                                        </p:tgtEl>
                                        <p:attrNameLst>
                                          <p:attrName>style.visibility</p:attrName>
                                        </p:attrNameLst>
                                      </p:cBhvr>
                                      <p:to>
                                        <p:strVal val="visible"/>
                                      </p:to>
                                    </p:set>
                                    <p:anim calcmode="lin" valueType="num">
                                      <p:cBhvr>
                                        <p:cTn id="95" dur="500" fill="hold"/>
                                        <p:tgtEl>
                                          <p:spTgt spid="13"/>
                                        </p:tgtEl>
                                        <p:attrNameLst>
                                          <p:attrName>ppt_w</p:attrName>
                                        </p:attrNameLst>
                                      </p:cBhvr>
                                      <p:tavLst>
                                        <p:tav tm="0">
                                          <p:val>
                                            <p:fltVal val="0"/>
                                          </p:val>
                                        </p:tav>
                                        <p:tav tm="100000">
                                          <p:val>
                                            <p:strVal val="#ppt_w"/>
                                          </p:val>
                                        </p:tav>
                                      </p:tavLst>
                                    </p:anim>
                                    <p:anim calcmode="lin" valueType="num">
                                      <p:cBhvr>
                                        <p:cTn id="96" dur="500" fill="hold"/>
                                        <p:tgtEl>
                                          <p:spTgt spid="13"/>
                                        </p:tgtEl>
                                        <p:attrNameLst>
                                          <p:attrName>ppt_h</p:attrName>
                                        </p:attrNameLst>
                                      </p:cBhvr>
                                      <p:tavLst>
                                        <p:tav tm="0">
                                          <p:val>
                                            <p:fltVal val="0"/>
                                          </p:val>
                                        </p:tav>
                                        <p:tav tm="100000">
                                          <p:val>
                                            <p:strVal val="#ppt_h"/>
                                          </p:val>
                                        </p:tav>
                                      </p:tavLst>
                                    </p:anim>
                                    <p:animEffect transition="in" filter="fade">
                                      <p:cBhvr>
                                        <p:cTn id="9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P spid="1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p:txBody>
          <a:bodyPr/>
          <a:lstStyle/>
          <a:p>
            <a:fld id="{3DBDEC22-2F30-4497-8CAA-5F321BA56295}" type="slidenum">
              <a:rPr lang="en-US" sz="2000" b="1" smtClean="0">
                <a:solidFill>
                  <a:prstClr val="black"/>
                </a:solidFill>
              </a:rPr>
              <a:pPr/>
              <a:t>33</a:t>
            </a:fld>
            <a:endParaRPr lang="en-US" sz="2000" b="1" dirty="0">
              <a:solidFill>
                <a:prstClr val="black"/>
              </a:solidFill>
            </a:endParaRPr>
          </a:p>
        </p:txBody>
      </p:sp>
      <p:sp>
        <p:nvSpPr>
          <p:cNvPr id="10" name="Title 1"/>
          <p:cNvSpPr>
            <a:spLocks noGrp="1"/>
          </p:cNvSpPr>
          <p:nvPr>
            <p:ph type="title"/>
          </p:nvPr>
        </p:nvSpPr>
        <p:spPr>
          <a:xfrm>
            <a:off x="304800" y="228600"/>
            <a:ext cx="8610600" cy="749784"/>
          </a:xfrm>
          <a:prstGeom prst="rect">
            <a:avLst/>
          </a:prstGeo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What is Federation Revenue</a:t>
            </a:r>
          </a:p>
        </p:txBody>
      </p:sp>
      <p:sp>
        <p:nvSpPr>
          <p:cNvPr id="11" name="Content Placeholder 3"/>
          <p:cNvSpPr>
            <a:spLocks noGrp="1"/>
          </p:cNvSpPr>
          <p:nvPr>
            <p:ph idx="4294967295"/>
          </p:nvPr>
        </p:nvSpPr>
        <p:spPr>
          <a:xfrm>
            <a:off x="745434" y="1447800"/>
            <a:ext cx="7758544" cy="3700532"/>
          </a:xfrm>
          <a:prstGeom prst="rect">
            <a:avLst/>
          </a:prstGeom>
        </p:spPr>
        <p:txBody>
          <a:bodyPr>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ysClr val="windowText" lastClr="000000"/>
                </a:solidFill>
                <a:effectLst/>
                <a:uLnTx/>
                <a:uFillTx/>
              </a:rPr>
              <a:t>The Federal Republic of Nigeria operates a Financial System Structure where funds flow to the three Tiers of Government through an Account refers to as Federation Account. Any inflow of revenue belonging to the three tiers of government, is refers to as Federation Revenue.</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 calcmode="lin" valueType="num">
                                      <p:cBhvr additive="base">
                                        <p:cTn id="1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772400" y="6264275"/>
            <a:ext cx="573161" cy="365125"/>
          </a:xfrm>
        </p:spPr>
        <p:txBody>
          <a:bodyPr/>
          <a:lstStyle/>
          <a:p>
            <a:fld id="{3DBDEC22-2F30-4497-8CAA-5F321BA56295}" type="slidenum">
              <a:rPr lang="en-US" sz="2000" b="1" smtClean="0">
                <a:solidFill>
                  <a:prstClr val="black"/>
                </a:solidFill>
              </a:rPr>
              <a:pPr/>
              <a:t>34</a:t>
            </a:fld>
            <a:endParaRPr lang="en-US" sz="2000" b="1" dirty="0">
              <a:solidFill>
                <a:prstClr val="black"/>
              </a:solidFill>
            </a:endParaRPr>
          </a:p>
        </p:txBody>
      </p:sp>
      <p:sp>
        <p:nvSpPr>
          <p:cNvPr id="10" name="Title 1"/>
          <p:cNvSpPr>
            <a:spLocks noGrp="1"/>
          </p:cNvSpPr>
          <p:nvPr>
            <p:ph type="title"/>
          </p:nvPr>
        </p:nvSpPr>
        <p:spPr>
          <a:xfrm>
            <a:off x="304800" y="681036"/>
            <a:ext cx="8291944" cy="697189"/>
          </a:xfrm>
          <a:prstGeom prst="rect">
            <a:avLst/>
          </a:prstGeo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Definition of Federation Revenue continued</a:t>
            </a:r>
          </a:p>
        </p:txBody>
      </p:sp>
      <p:sp>
        <p:nvSpPr>
          <p:cNvPr id="11" name="Content Placeholder 2"/>
          <p:cNvSpPr>
            <a:spLocks noGrp="1"/>
          </p:cNvSpPr>
          <p:nvPr>
            <p:ph idx="4294967295"/>
          </p:nvPr>
        </p:nvSpPr>
        <p:spPr>
          <a:xfrm>
            <a:off x="304800" y="1524000"/>
            <a:ext cx="8459862" cy="4204114"/>
          </a:xfrm>
          <a:prstGeom prst="rect">
            <a:avLst/>
          </a:prstGeom>
        </p:spPr>
        <p:txBody>
          <a:bodyPr>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rPr>
              <a:t>Section 162(1) of the 1999 Constitution of the Federal Republic of Nigeria; states that the Federation shall maintain a special account to be called “the Federation Account” into which shall be paid all revenues collected by the Government of the Federation, except the proceeds from the personal income tax of the personnel of the Armed Forces of the Federation, the Nigeria Police Force, the Ministry or Department charged with responsibility of Foreign Affairs and the residents of the Federal Capital Territory.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rPr>
              <a:t>                                                                                 </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 calcmode="lin" valueType="num">
                                      <p:cBhvr additive="base">
                                        <p:cTn id="1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 calcmode="lin" valueType="num">
                                      <p:cBhvr additive="base">
                                        <p:cTn id="20"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848600" y="6264275"/>
            <a:ext cx="573161" cy="365125"/>
          </a:xfrm>
        </p:spPr>
        <p:txBody>
          <a:bodyPr/>
          <a:lstStyle/>
          <a:p>
            <a:fld id="{3DBDEC22-2F30-4497-8CAA-5F321BA56295}" type="slidenum">
              <a:rPr lang="en-US" sz="2000" b="1" smtClean="0">
                <a:solidFill>
                  <a:prstClr val="black"/>
                </a:solidFill>
              </a:rPr>
              <a:pPr/>
              <a:t>35</a:t>
            </a:fld>
            <a:endParaRPr lang="en-US" sz="2000" b="1" dirty="0">
              <a:solidFill>
                <a:prstClr val="black"/>
              </a:solidFill>
            </a:endParaRPr>
          </a:p>
        </p:txBody>
      </p:sp>
      <p:sp>
        <p:nvSpPr>
          <p:cNvPr id="10" name="Title 1"/>
          <p:cNvSpPr>
            <a:spLocks noGrp="1"/>
          </p:cNvSpPr>
          <p:nvPr>
            <p:ph type="title"/>
          </p:nvPr>
        </p:nvSpPr>
        <p:spPr>
          <a:xfrm>
            <a:off x="152400" y="609600"/>
            <a:ext cx="8686800" cy="776748"/>
          </a:xfrm>
          <a:prstGeom prst="rect">
            <a:avLst/>
          </a:prstGeo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What is Non-Federation Revenue</a:t>
            </a:r>
          </a:p>
        </p:txBody>
      </p:sp>
      <p:sp>
        <p:nvSpPr>
          <p:cNvPr id="11" name="Content Placeholder 2"/>
          <p:cNvSpPr>
            <a:spLocks noGrp="1"/>
          </p:cNvSpPr>
          <p:nvPr>
            <p:ph idx="4294967295"/>
          </p:nvPr>
        </p:nvSpPr>
        <p:spPr>
          <a:xfrm>
            <a:off x="228601" y="1825625"/>
            <a:ext cx="8534399" cy="3886062"/>
          </a:xfrm>
          <a:prstGeom prst="rect">
            <a:avLst/>
          </a:prstGeom>
        </p:spPr>
        <p:txBody>
          <a:bodyPr>
            <a:normAutofit fontScale="92500" lnSpcReduction="10000"/>
          </a:bodyPr>
          <a:lstStyle/>
          <a:p>
            <a:pPr algn="just"/>
            <a:r>
              <a:rPr lang="en-US" sz="3200" cap="none" dirty="0">
                <a:latin typeface="Tahoma" panose="020B0604030504040204" pitchFamily="34" charset="0"/>
                <a:ea typeface="Tahoma" panose="020B0604030504040204" pitchFamily="34" charset="0"/>
                <a:cs typeface="Tahoma" panose="020B0604030504040204" pitchFamily="34" charset="0"/>
              </a:rPr>
              <a:t>Non-Federation Revenue is any inflow of Revenue that does not belong to the three tiers of Government</a:t>
            </a:r>
          </a:p>
          <a:p>
            <a:pPr algn="just"/>
            <a:r>
              <a:rPr lang="en-US" sz="3200" cap="none" dirty="0">
                <a:latin typeface="Tahoma" panose="020B0604030504040204" pitchFamily="34" charset="0"/>
                <a:ea typeface="Tahoma" panose="020B0604030504040204" pitchFamily="34" charset="0"/>
                <a:cs typeface="Tahoma" panose="020B0604030504040204" pitchFamily="34" charset="0"/>
              </a:rPr>
              <a:t>That is, any revenue that is meant to be administered by the Federal Government of Nigeria only, with the exclusion of subnational Government.</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circle(in)">
                                      <p:cBhvr>
                                        <p:cTn id="12" dur="20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circle(in)">
                                      <p:cBhvr>
                                        <p:cTn id="17" dur="2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772400" y="6324600"/>
            <a:ext cx="573161" cy="365125"/>
          </a:xfrm>
        </p:spPr>
        <p:txBody>
          <a:bodyPr/>
          <a:lstStyle/>
          <a:p>
            <a:fld id="{3DBDEC22-2F30-4497-8CAA-5F321BA56295}" type="slidenum">
              <a:rPr lang="en-US" sz="2000" b="1" smtClean="0">
                <a:solidFill>
                  <a:prstClr val="black"/>
                </a:solidFill>
              </a:rPr>
              <a:pPr/>
              <a:t>36</a:t>
            </a:fld>
            <a:endParaRPr lang="en-US" sz="2000" b="1" dirty="0">
              <a:solidFill>
                <a:prstClr val="black"/>
              </a:solidFill>
            </a:endParaRPr>
          </a:p>
        </p:txBody>
      </p:sp>
      <p:sp>
        <p:nvSpPr>
          <p:cNvPr id="10" name="Title 1"/>
          <p:cNvSpPr>
            <a:spLocks noGrp="1"/>
          </p:cNvSpPr>
          <p:nvPr>
            <p:ph type="title"/>
          </p:nvPr>
        </p:nvSpPr>
        <p:spPr>
          <a:xfrm>
            <a:off x="457200" y="273050"/>
            <a:ext cx="8001000" cy="793750"/>
          </a:xfrm>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Understanding Special Account</a:t>
            </a:r>
          </a:p>
        </p:txBody>
      </p:sp>
      <p:pic>
        <p:nvPicPr>
          <p:cNvPr id="11" name="Picture 2" descr="C:\Users\DD FED. ACCOUNT\AppData\Local\Microsoft\Windows\INetCache\IE\16Q2VEWT\pay[1].pn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4876800" y="1699419"/>
            <a:ext cx="3886200" cy="4244181"/>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p:cNvSpPr txBox="1">
            <a:spLocks/>
          </p:cNvSpPr>
          <p:nvPr/>
        </p:nvSpPr>
        <p:spPr>
          <a:xfrm>
            <a:off x="228600" y="1699419"/>
            <a:ext cx="4495800" cy="39990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800" dirty="0">
                <a:latin typeface="Arial" pitchFamily="34" charset="0"/>
                <a:cs typeface="Arial" pitchFamily="34" charset="0"/>
              </a:rPr>
              <a:t>Special Accounts are revenue sources that derive their income from duties and taxes collected by the Nigeria Customs Service (NCS), Federal Inland Revenue Service (FIRS) and Department of Petroleum Resources (DPR) on behalf of benefiting Agencies</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circle(in)">
                                      <p:cBhvr>
                                        <p:cTn id="13" dur="2000"/>
                                        <p:tgtEl>
                                          <p:spTgt spid="1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772400" y="6324600"/>
            <a:ext cx="573161" cy="365125"/>
          </a:xfrm>
        </p:spPr>
        <p:txBody>
          <a:bodyPr/>
          <a:lstStyle/>
          <a:p>
            <a:fld id="{3DBDEC22-2F30-4497-8CAA-5F321BA56295}" type="slidenum">
              <a:rPr lang="en-US" sz="2000" b="1" smtClean="0">
                <a:solidFill>
                  <a:prstClr val="black"/>
                </a:solidFill>
              </a:rPr>
              <a:pPr/>
              <a:t>37</a:t>
            </a:fld>
            <a:endParaRPr lang="en-US" sz="2000" b="1" dirty="0">
              <a:solidFill>
                <a:prstClr val="black"/>
              </a:solidFill>
            </a:endParaRPr>
          </a:p>
        </p:txBody>
      </p:sp>
      <p:sp>
        <p:nvSpPr>
          <p:cNvPr id="13" name="Title 1"/>
          <p:cNvSpPr>
            <a:spLocks noGrp="1"/>
          </p:cNvSpPr>
          <p:nvPr>
            <p:ph type="title"/>
          </p:nvPr>
        </p:nvSpPr>
        <p:spPr>
          <a:xfrm>
            <a:off x="152399" y="273050"/>
            <a:ext cx="8991601" cy="869950"/>
          </a:xfrm>
          <a:prstGeom prst="rect">
            <a:avLst/>
          </a:prstGeom>
        </p:spPr>
        <p:txBody>
          <a:bodyPr>
            <a:noAutofit/>
          </a:bodyPr>
          <a:lstStyle/>
          <a:p>
            <a:pPr lvl="0">
              <a:lnSpc>
                <a:spcPct val="100000"/>
              </a:lnSpc>
              <a:spcBef>
                <a:spcPts val="0"/>
              </a:spcBef>
            </a:pPr>
            <a:br>
              <a:rPr kumimoji="0" lang="en-US" sz="4000" b="1" i="0" u="none" strike="noStrike" kern="0" cap="none" spc="0" normalizeH="0" baseline="0" noProof="0" dirty="0">
                <a:ln>
                  <a:noFill/>
                </a:ln>
                <a:solidFill>
                  <a:srgbClr val="FF0000"/>
                </a:solidFill>
                <a:effectLst/>
                <a:uLnTx/>
                <a:uFillTx/>
                <a:latin typeface="Calibri"/>
              </a:rPr>
            </a:br>
            <a:br>
              <a:rPr kumimoji="0" lang="en-US" sz="4000" b="1" i="0" u="none" strike="noStrike" kern="0" cap="none" spc="0" normalizeH="0" baseline="0" noProof="0" dirty="0">
                <a:ln>
                  <a:noFill/>
                </a:ln>
                <a:solidFill>
                  <a:srgbClr val="FF0000"/>
                </a:solidFill>
                <a:effectLst/>
                <a:uLnTx/>
                <a:uFillTx/>
                <a:latin typeface="Calibri"/>
              </a:rPr>
            </a:br>
            <a:br>
              <a:rPr kumimoji="0" lang="en-US" sz="4000" b="1" i="0" u="none" strike="noStrike" kern="0" cap="none" spc="0" normalizeH="0" baseline="0" noProof="0" dirty="0">
                <a:ln>
                  <a:noFill/>
                </a:ln>
                <a:solidFill>
                  <a:srgbClr val="FF0000"/>
                </a:solidFill>
                <a:effectLst/>
                <a:uLnTx/>
                <a:uFillTx/>
                <a:latin typeface="Calibri"/>
              </a:rPr>
            </a:br>
            <a:br>
              <a:rPr kumimoji="0" lang="en-US" sz="4000" b="1" i="0" u="none" strike="noStrike" kern="0" cap="none" spc="0" normalizeH="0" baseline="0" noProof="0" dirty="0">
                <a:ln>
                  <a:noFill/>
                </a:ln>
                <a:solidFill>
                  <a:srgbClr val="FF0000"/>
                </a:solidFill>
                <a:effectLst/>
                <a:uLnTx/>
                <a:uFillTx/>
                <a:latin typeface="Calibri"/>
              </a:rPr>
            </a:br>
            <a:r>
              <a:rPr lang="en-US" sz="3200" b="1" kern="0" cap="none" dirty="0">
                <a:solidFill>
                  <a:sysClr val="windowText" lastClr="000000"/>
                </a:solidFill>
                <a:latin typeface="Calibri"/>
              </a:rPr>
              <a:t>Understanding Special Account </a:t>
            </a:r>
            <a:r>
              <a:rPr lang="en-US" sz="3200" b="1" kern="0" cap="none" dirty="0" err="1">
                <a:solidFill>
                  <a:sysClr val="windowText" lastClr="000000"/>
                </a:solidFill>
                <a:latin typeface="Calibri"/>
              </a:rPr>
              <a:t>Con’t</a:t>
            </a:r>
            <a:br>
              <a:rPr kumimoji="0" lang="en-US" sz="3200" b="1" i="0" u="none" strike="noStrike" kern="0" cap="none" spc="0" normalizeH="0" baseline="0" noProof="0" dirty="0">
                <a:ln>
                  <a:noFill/>
                </a:ln>
                <a:solidFill>
                  <a:srgbClr val="FF0000"/>
                </a:solidFill>
                <a:effectLst/>
                <a:uLnTx/>
                <a:uFillTx/>
                <a:latin typeface="Calibri"/>
              </a:rPr>
            </a:br>
            <a:br>
              <a:rPr kumimoji="0" lang="en-US" sz="3200" b="1" i="0" u="none" strike="noStrike" kern="0" cap="none" spc="0" normalizeH="0" baseline="0" noProof="0" dirty="0">
                <a:ln>
                  <a:noFill/>
                </a:ln>
                <a:solidFill>
                  <a:srgbClr val="FF0000"/>
                </a:solidFill>
                <a:effectLst/>
                <a:uLnTx/>
                <a:uFillTx/>
                <a:latin typeface="Calibri"/>
              </a:rPr>
            </a:br>
            <a:br>
              <a:rPr kumimoji="0" lang="en-US" sz="4000" b="1" i="0" u="none" strike="noStrike" kern="0" cap="none" spc="0" normalizeH="0" baseline="0" noProof="0" dirty="0">
                <a:ln>
                  <a:noFill/>
                </a:ln>
                <a:solidFill>
                  <a:srgbClr val="FF0000"/>
                </a:solidFill>
                <a:effectLst/>
                <a:uLnTx/>
                <a:uFillTx/>
                <a:latin typeface="Calibri"/>
              </a:rPr>
            </a:br>
            <a:br>
              <a:rPr kumimoji="0" lang="en-US" sz="4000" b="1" i="0" u="none" strike="noStrike" kern="0" cap="none" spc="0" normalizeH="0" baseline="0" noProof="0" dirty="0">
                <a:ln>
                  <a:noFill/>
                </a:ln>
                <a:solidFill>
                  <a:srgbClr val="FF0000"/>
                </a:solidFill>
                <a:effectLst/>
                <a:uLnTx/>
                <a:uFillTx/>
                <a:latin typeface="Calibri"/>
              </a:rPr>
            </a:br>
            <a:endParaRPr kumimoji="0" lang="en-US" sz="4000" b="1" i="0" u="none" strike="noStrike" kern="0" cap="none" spc="0" normalizeH="0" baseline="0" noProof="0" dirty="0">
              <a:ln>
                <a:noFill/>
              </a:ln>
              <a:solidFill>
                <a:sysClr val="windowText" lastClr="000000"/>
              </a:solidFill>
              <a:effectLst/>
              <a:uLnTx/>
              <a:uFillTx/>
              <a:latin typeface="Calibri"/>
            </a:endParaRPr>
          </a:p>
        </p:txBody>
      </p:sp>
      <p:pic>
        <p:nvPicPr>
          <p:cNvPr id="15" name="Picture 2" descr="C:\Users\DD FED. ACCOUNT\AppData\Local\Microsoft\Windows\INetCache\IE\16Q2VEWT\revenu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95400"/>
            <a:ext cx="4264571" cy="476042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3"/>
          <p:cNvSpPr txBox="1">
            <a:spLocks/>
          </p:cNvSpPr>
          <p:nvPr/>
        </p:nvSpPr>
        <p:spPr>
          <a:xfrm>
            <a:off x="493487" y="1299029"/>
            <a:ext cx="3657600" cy="403859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yo-NG" sz="3200" b="0" i="0" u="none" strike="noStrike" kern="1200" cap="none" spc="0" normalizeH="0" baseline="0" noProof="0" dirty="0">
                <a:ln>
                  <a:noFill/>
                </a:ln>
                <a:solidFill>
                  <a:sysClr val="windowText" lastClr="000000"/>
                </a:solidFill>
                <a:effectLst/>
                <a:uLnTx/>
                <a:uFillTx/>
                <a:latin typeface="Comic Sans MS"/>
                <a:ea typeface="Times New Roman"/>
                <a:cs typeface="Times New Roman"/>
              </a:rPr>
              <a:t>These </a:t>
            </a:r>
            <a:r>
              <a:rPr kumimoji="0" lang="en-US" sz="3200" b="0" i="0" u="none" strike="noStrike" kern="1200" cap="none" spc="0" normalizeH="0" baseline="0" noProof="0" dirty="0">
                <a:ln>
                  <a:noFill/>
                </a:ln>
                <a:solidFill>
                  <a:sysClr val="windowText" lastClr="000000"/>
                </a:solidFill>
                <a:effectLst/>
                <a:uLnTx/>
                <a:uFillTx/>
                <a:latin typeface="Comic Sans MS"/>
                <a:ea typeface="Times New Roman"/>
                <a:cs typeface="Times New Roman"/>
              </a:rPr>
              <a:t>revenue</a:t>
            </a:r>
            <a:r>
              <a:rPr kumimoji="0" lang="yo-NG" sz="3200" b="0" i="0" u="none" strike="noStrike" kern="1200" cap="none" spc="0" normalizeH="0" baseline="0" noProof="0" dirty="0">
                <a:ln>
                  <a:noFill/>
                </a:ln>
                <a:solidFill>
                  <a:sysClr val="windowText" lastClr="000000"/>
                </a:solidFill>
                <a:effectLst/>
                <a:uLnTx/>
                <a:uFillTx/>
                <a:latin typeface="Comic Sans MS"/>
                <a:ea typeface="Times New Roman"/>
                <a:cs typeface="Times New Roman"/>
              </a:rPr>
              <a:t> </a:t>
            </a:r>
            <a:r>
              <a:rPr kumimoji="0" lang="en-GB" sz="3200" b="0" i="0" u="none" strike="noStrike" kern="1200" cap="none" spc="0" normalizeH="0" baseline="0" noProof="0" dirty="0">
                <a:ln>
                  <a:noFill/>
                </a:ln>
                <a:solidFill>
                  <a:sysClr val="windowText" lastClr="000000"/>
                </a:solidFill>
                <a:effectLst/>
                <a:uLnTx/>
                <a:uFillTx/>
                <a:latin typeface="Comic Sans MS"/>
                <a:ea typeface="Times New Roman"/>
                <a:cs typeface="Times New Roman"/>
              </a:rPr>
              <a:t>h</a:t>
            </a:r>
            <a:r>
              <a:rPr kumimoji="0" lang="yo-NG" sz="3200" b="0" i="0" u="none" strike="noStrike" kern="1200" cap="none" spc="0" normalizeH="0" baseline="0" noProof="0" dirty="0">
                <a:ln>
                  <a:noFill/>
                </a:ln>
                <a:solidFill>
                  <a:sysClr val="windowText" lastClr="000000"/>
                </a:solidFill>
                <a:effectLst/>
                <a:uLnTx/>
                <a:uFillTx/>
                <a:latin typeface="Comic Sans MS"/>
                <a:ea typeface="Times New Roman"/>
                <a:cs typeface="Times New Roman"/>
              </a:rPr>
              <a:t>a</a:t>
            </a:r>
            <a:r>
              <a:rPr kumimoji="0" lang="en-GB" sz="3200" b="0" i="0" u="none" strike="noStrike" kern="1200" cap="none" spc="0" normalizeH="0" baseline="0" noProof="0" dirty="0">
                <a:ln>
                  <a:noFill/>
                </a:ln>
                <a:solidFill>
                  <a:sysClr val="windowText" lastClr="000000"/>
                </a:solidFill>
                <a:effectLst/>
                <a:uLnTx/>
                <a:uFillTx/>
                <a:latin typeface="Comic Sans MS"/>
                <a:ea typeface="Times New Roman"/>
                <a:cs typeface="Times New Roman"/>
              </a:rPr>
              <a:t>v</a:t>
            </a:r>
            <a:r>
              <a:rPr kumimoji="0" lang="yo-NG" sz="3200" b="0" i="0" u="none" strike="noStrike" kern="1200" cap="none" spc="0" normalizeH="0" baseline="0" noProof="0" dirty="0">
                <a:ln>
                  <a:noFill/>
                </a:ln>
                <a:solidFill>
                  <a:sysClr val="windowText" lastClr="000000"/>
                </a:solidFill>
                <a:effectLst/>
                <a:uLnTx/>
                <a:uFillTx/>
                <a:latin typeface="Comic Sans MS"/>
                <a:ea typeface="Times New Roman"/>
                <a:cs typeface="Times New Roman"/>
              </a:rPr>
              <a:t>e designated Special Accounts because they are ‘Intervention Funds’ meant to facilitate the speedy development of specific sectors of the economy</a:t>
            </a:r>
            <a:endParaRPr kumimoji="0" lang="en-US" sz="3200" b="0" i="0" u="none" strike="noStrike" kern="1200" cap="none" spc="0" normalizeH="0" baseline="0" noProof="0" dirty="0">
              <a:ln>
                <a:noFill/>
              </a:ln>
              <a:solidFill>
                <a:sysClr val="windowText" lastClr="000000"/>
              </a:solidFill>
              <a:effectLst/>
              <a:uLnTx/>
              <a:uFillTx/>
              <a:latin typeface="Calibri"/>
            </a:endParaRP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circle(in)">
                                      <p:cBhvr>
                                        <p:cTn id="13" dur="20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p:txBody>
          <a:bodyPr/>
          <a:lstStyle/>
          <a:p>
            <a:fld id="{3DBDEC22-2F30-4497-8CAA-5F321BA56295}" type="slidenum">
              <a:rPr lang="en-US" smtClean="0">
                <a:solidFill>
                  <a:prstClr val="black"/>
                </a:solidFill>
              </a:rPr>
              <a:pPr/>
              <a:t>38</a:t>
            </a:fld>
            <a:endParaRPr lang="en-US">
              <a:solidFill>
                <a:prstClr val="black"/>
              </a:solidFill>
            </a:endParaRPr>
          </a:p>
        </p:txBody>
      </p:sp>
      <p:sp>
        <p:nvSpPr>
          <p:cNvPr id="10" name="Title 1"/>
          <p:cNvSpPr>
            <a:spLocks noGrp="1"/>
          </p:cNvSpPr>
          <p:nvPr>
            <p:ph type="title"/>
          </p:nvPr>
        </p:nvSpPr>
        <p:spPr>
          <a:xfrm>
            <a:off x="228600" y="381000"/>
            <a:ext cx="8501243" cy="663112"/>
          </a:xfrm>
          <a:prstGeom prst="rect">
            <a:avLst/>
          </a:prstGeom>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Understanding Special Account cont’d</a:t>
            </a:r>
          </a:p>
        </p:txBody>
      </p:sp>
      <p:sp>
        <p:nvSpPr>
          <p:cNvPr id="11" name="Content Placeholder 2"/>
          <p:cNvSpPr>
            <a:spLocks noGrp="1"/>
          </p:cNvSpPr>
          <p:nvPr>
            <p:ph idx="4294967295"/>
          </p:nvPr>
        </p:nvSpPr>
        <p:spPr>
          <a:xfrm>
            <a:off x="304801" y="1581692"/>
            <a:ext cx="8534399" cy="3923211"/>
          </a:xfrm>
          <a:prstGeom prst="rect">
            <a:avLst/>
          </a:prstGeom>
        </p:spPr>
        <p:txBody>
          <a:bodyPr>
            <a:noAutofit/>
          </a:bodyPr>
          <a:lstStyle/>
          <a:p>
            <a:pPr algn="just">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due to their nature as intervention funds, Government decided to exclude them from the mainstream of National Budget so as to achieve their economic and developmental objectives more rapidly.</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circle(in)">
                                      <p:cBhvr>
                                        <p:cTn id="13"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96200" y="6340475"/>
            <a:ext cx="573161" cy="365125"/>
          </a:xfrm>
        </p:spPr>
        <p:txBody>
          <a:bodyPr/>
          <a:lstStyle/>
          <a:p>
            <a:fld id="{3DBDEC22-2F30-4497-8CAA-5F321BA56295}" type="slidenum">
              <a:rPr lang="en-US" sz="2000" b="1" smtClean="0">
                <a:solidFill>
                  <a:prstClr val="black"/>
                </a:solidFill>
              </a:rPr>
              <a:pPr/>
              <a:t>39</a:t>
            </a:fld>
            <a:endParaRPr lang="en-US" sz="2000" b="1" dirty="0">
              <a:solidFill>
                <a:prstClr val="black"/>
              </a:solidFill>
            </a:endParaRPr>
          </a:p>
        </p:txBody>
      </p:sp>
      <p:sp>
        <p:nvSpPr>
          <p:cNvPr id="10" name="Title 1"/>
          <p:cNvSpPr>
            <a:spLocks noGrp="1"/>
          </p:cNvSpPr>
          <p:nvPr>
            <p:ph type="title"/>
          </p:nvPr>
        </p:nvSpPr>
        <p:spPr>
          <a:xfrm>
            <a:off x="228600" y="477079"/>
            <a:ext cx="9078538" cy="583095"/>
          </a:xfrm>
          <a:prstGeom prst="rect">
            <a:avLst/>
          </a:prstGeom>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Mode of Establishment of Special Account</a:t>
            </a:r>
          </a:p>
        </p:txBody>
      </p:sp>
      <p:sp>
        <p:nvSpPr>
          <p:cNvPr id="11" name="Content Placeholder 2"/>
          <p:cNvSpPr>
            <a:spLocks noGrp="1"/>
          </p:cNvSpPr>
          <p:nvPr>
            <p:ph idx="4294967295"/>
          </p:nvPr>
        </p:nvSpPr>
        <p:spPr>
          <a:xfrm>
            <a:off x="232712" y="1285462"/>
            <a:ext cx="8364032" cy="4830224"/>
          </a:xfrm>
          <a:prstGeom prst="rect">
            <a:avLst/>
          </a:prstGeom>
        </p:spPr>
        <p:txBody>
          <a:bodyPr>
            <a:noAutofit/>
          </a:bodyPr>
          <a:lstStyle/>
          <a:p>
            <a:pPr algn="just">
              <a:lnSpc>
                <a:spcPct val="100000"/>
              </a:lnSpc>
              <a:spcBef>
                <a:spcPts val="0"/>
              </a:spcBef>
              <a:buClrTx/>
            </a:pPr>
            <a:r>
              <a:rPr kumimoji="0" lang="en-US" sz="2800" b="0" i="0" u="none" strike="noStrike" kern="0" cap="none" spc="0" normalizeH="0" baseline="0" noProof="0" dirty="0">
                <a:ln>
                  <a:noFill/>
                </a:ln>
                <a:solidFill>
                  <a:sysClr val="windowText" lastClr="000000"/>
                </a:solidFill>
                <a:effectLst/>
                <a:uLnTx/>
                <a:uFillTx/>
              </a:rPr>
              <a:t>Mr. President signed an instrument tagged ‘Allocation of Revenue [Federation Account, etc., (Modification)] Order 2002’ deemed to have come into force on 29th May 1999. This Order stipulates a new formula for distributing revenue standing to the credit of Federation Account and as at date, the percentages are as stated below:</a:t>
            </a:r>
          </a:p>
          <a:p>
            <a:pPr marL="0" indent="0" algn="just">
              <a:lnSpc>
                <a:spcPct val="100000"/>
              </a:lnSpc>
              <a:spcBef>
                <a:spcPts val="0"/>
              </a:spcBef>
              <a:buClrTx/>
              <a:buNone/>
            </a:pPr>
            <a:r>
              <a:rPr kumimoji="0" lang="en-US" sz="2800" b="0" i="0" u="none" strike="noStrike" kern="0" cap="none" spc="0" normalizeH="0" baseline="0" noProof="0" dirty="0">
                <a:ln>
                  <a:noFill/>
                </a:ln>
                <a:solidFill>
                  <a:sysClr val="windowText" lastClr="000000"/>
                </a:solidFill>
                <a:effectLst/>
                <a:uLnTx/>
                <a:uFillTx/>
              </a:rPr>
              <a:t>            %</a:t>
            </a:r>
          </a:p>
          <a:p>
            <a:pPr algn="just">
              <a:lnSpc>
                <a:spcPct val="100000"/>
              </a:lnSpc>
              <a:spcBef>
                <a:spcPts val="0"/>
              </a:spcBef>
              <a:buClrTx/>
            </a:pPr>
            <a:r>
              <a:rPr lang="en-US" sz="2800" kern="0" cap="none" dirty="0">
                <a:solidFill>
                  <a:sysClr val="windowText" lastClr="000000"/>
                </a:solidFill>
              </a:rPr>
              <a:t>FGN: 52.68</a:t>
            </a:r>
          </a:p>
          <a:p>
            <a:pPr algn="just">
              <a:lnSpc>
                <a:spcPct val="100000"/>
              </a:lnSpc>
              <a:spcBef>
                <a:spcPts val="0"/>
              </a:spcBef>
              <a:buClrTx/>
            </a:pPr>
            <a:r>
              <a:rPr lang="en-US" sz="2800" kern="0" cap="none" dirty="0">
                <a:solidFill>
                  <a:sysClr val="windowText" lastClr="000000"/>
                </a:solidFill>
              </a:rPr>
              <a:t>States: 26.72</a:t>
            </a:r>
          </a:p>
          <a:p>
            <a:pPr algn="just">
              <a:lnSpc>
                <a:spcPct val="100000"/>
              </a:lnSpc>
              <a:spcBef>
                <a:spcPts val="0"/>
              </a:spcBef>
              <a:buClrTx/>
            </a:pPr>
            <a:r>
              <a:rPr lang="en-US" sz="2800" kern="0" cap="none" dirty="0">
                <a:solidFill>
                  <a:sysClr val="windowText" lastClr="000000"/>
                </a:solidFill>
              </a:rPr>
              <a:t>LGCs: 20.60</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 calcmode="lin" valueType="num">
                                      <p:cBhvr additive="base">
                                        <p:cTn id="3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 calcmode="lin" valueType="num">
                                      <p:cBhvr additive="base">
                                        <p:cTn id="37"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7" name="Title 1"/>
          <p:cNvSpPr>
            <a:spLocks noGrp="1"/>
          </p:cNvSpPr>
          <p:nvPr>
            <p:ph type="title"/>
          </p:nvPr>
        </p:nvSpPr>
        <p:spPr>
          <a:xfrm>
            <a:off x="443344" y="284020"/>
            <a:ext cx="4211783" cy="1122218"/>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Calibri"/>
              </a:rPr>
              <a:t>Understanding of Fiscal Federalism</a:t>
            </a:r>
          </a:p>
        </p:txBody>
      </p:sp>
      <p:sp>
        <p:nvSpPr>
          <p:cNvPr id="10" name="Content Placeholder 2"/>
          <p:cNvSpPr>
            <a:spLocks noGrp="1"/>
          </p:cNvSpPr>
          <p:nvPr>
            <p:ph idx="4294967295"/>
          </p:nvPr>
        </p:nvSpPr>
        <p:spPr>
          <a:xfrm>
            <a:off x="5498956" y="533400"/>
            <a:ext cx="3214405" cy="916318"/>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r>
              <a:rPr kumimoji="0" lang="en-US" sz="1800" b="1" i="0" u="none" strike="noStrike" kern="0" cap="none" spc="0" normalizeH="0" baseline="0" noProof="0" dirty="0">
                <a:ln>
                  <a:noFill/>
                </a:ln>
                <a:solidFill>
                  <a:sysClr val="windowText" lastClr="000000"/>
                </a:solidFill>
                <a:effectLst/>
                <a:uLnTx/>
                <a:uFillTx/>
              </a:rPr>
              <a:t>Various denominations of Nigeria Currency on display</a:t>
            </a:r>
          </a:p>
        </p:txBody>
      </p:sp>
      <p:sp>
        <p:nvSpPr>
          <p:cNvPr id="11" name="Text Placeholder 3"/>
          <p:cNvSpPr txBox="1">
            <a:spLocks/>
          </p:cNvSpPr>
          <p:nvPr/>
        </p:nvSpPr>
        <p:spPr>
          <a:xfrm>
            <a:off x="251791" y="1406238"/>
            <a:ext cx="3024809" cy="43087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500" b="0" i="0" u="none" strike="noStrike" kern="1200" cap="none" spc="0" normalizeH="0" baseline="0" noProof="0" dirty="0">
                <a:ln>
                  <a:noFill/>
                </a:ln>
                <a:solidFill>
                  <a:sysClr val="windowText" lastClr="000000"/>
                </a:solidFill>
                <a:effectLst/>
                <a:uLnTx/>
                <a:uFillTx/>
                <a:latin typeface="+mj-lt"/>
                <a:ea typeface="+mn-ea"/>
                <a:cs typeface="+mn-cs"/>
              </a:rPr>
              <a:t>Fiscal Federalism means how Revenue and Expenditure of the Federation is Mobilized, Distributed and Utilized.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500" b="0" i="0" u="none" strike="noStrike" kern="1200" cap="none" spc="0" normalizeH="0" baseline="0" noProof="0" dirty="0">
                <a:ln>
                  <a:noFill/>
                </a:ln>
                <a:solidFill>
                  <a:sysClr val="windowText" lastClr="000000"/>
                </a:solidFill>
                <a:effectLst/>
                <a:uLnTx/>
                <a:uFillTx/>
                <a:latin typeface="+mj-lt"/>
                <a:ea typeface="+mn-ea"/>
                <a:cs typeface="+mn-cs"/>
              </a:rPr>
              <a:t>At the most basic level of Fiscal Federalism, attempts to define the division of governmental functions and the financial relationship between different level of government.</a:t>
            </a:r>
            <a:endParaRPr kumimoji="0" lang="en-US" sz="2500" b="0" i="0" u="none" strike="noStrike" kern="1200" cap="none" spc="0" normalizeH="0" baseline="0" noProof="0" dirty="0">
              <a:ln>
                <a:noFill/>
              </a:ln>
              <a:solidFill>
                <a:sysClr val="windowText" lastClr="000000"/>
              </a:solidFill>
              <a:effectLst/>
              <a:uLnTx/>
              <a:uFillTx/>
              <a:latin typeface="+mj-lt"/>
              <a:ea typeface="+mn-ea"/>
              <a:cs typeface="+mn-cs"/>
            </a:endParaRPr>
          </a:p>
        </p:txBody>
      </p:sp>
      <p:pic>
        <p:nvPicPr>
          <p:cNvPr id="12" name="Picture 3" descr="C:\Users\DD FED. ACCOUNT\AppData\Local\Microsoft\Windows\INetCache\IE\5R16JDYM\nigeria-naira-bank-notes-by-nigerianbestforumdotco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1" y="1704109"/>
            <a:ext cx="5109630" cy="430876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7656439" y="6248400"/>
            <a:ext cx="573161" cy="365125"/>
          </a:xfrm>
        </p:spPr>
        <p:txBody>
          <a:bodyPr/>
          <a:lstStyle/>
          <a:p>
            <a:fld id="{3DBDEC22-2F30-4497-8CAA-5F321BA56295}" type="slidenum">
              <a:rPr lang="en-US" sz="2000" b="1" smtClean="0">
                <a:solidFill>
                  <a:prstClr val="black"/>
                </a:solidFill>
              </a:rPr>
              <a:pPr/>
              <a:t>4</a:t>
            </a:fld>
            <a:endParaRPr lang="en-US" sz="2000" b="1" dirty="0">
              <a:solidFill>
                <a:prstClr val="black"/>
              </a:solidFill>
            </a:endParaRP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2000"/>
                                        <p:tgtEl>
                                          <p:spTgt spid="10">
                                            <p:txEl>
                                              <p:pRg st="0" end="0"/>
                                            </p:txEl>
                                          </p:spTgt>
                                        </p:tgtEl>
                                      </p:cBhvr>
                                    </p:animEffect>
                                    <p:anim calcmode="lin" valueType="num">
                                      <p:cBhvr>
                                        <p:cTn id="23" dur="2000" fill="hold"/>
                                        <p:tgtEl>
                                          <p:spTgt spid="10">
                                            <p:txEl>
                                              <p:pRg st="0" end="0"/>
                                            </p:txEl>
                                          </p:spTgt>
                                        </p:tgtEl>
                                        <p:attrNameLst>
                                          <p:attrName>ppt_w</p:attrName>
                                        </p:attrNameLst>
                                      </p:cBhvr>
                                      <p:tavLst>
                                        <p:tav tm="0" fmla="#ppt_w*sin(2.5*pi*$)">
                                          <p:val>
                                            <p:fltVal val="0"/>
                                          </p:val>
                                        </p:tav>
                                        <p:tav tm="100000">
                                          <p:val>
                                            <p:fltVal val="1"/>
                                          </p:val>
                                        </p:tav>
                                      </p:tavLst>
                                    </p:anim>
                                    <p:anim calcmode="lin" valueType="num">
                                      <p:cBhvr>
                                        <p:cTn id="24" dur="20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80">
                                          <p:stCondLst>
                                            <p:cond delay="0"/>
                                          </p:stCondLst>
                                        </p:cTn>
                                        <p:tgtEl>
                                          <p:spTgt spid="12"/>
                                        </p:tgtEl>
                                      </p:cBhvr>
                                    </p:animEffect>
                                    <p:anim calcmode="lin" valueType="num">
                                      <p:cBhvr>
                                        <p:cTn id="3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5" dur="26">
                                          <p:stCondLst>
                                            <p:cond delay="650"/>
                                          </p:stCondLst>
                                        </p:cTn>
                                        <p:tgtEl>
                                          <p:spTgt spid="12"/>
                                        </p:tgtEl>
                                      </p:cBhvr>
                                      <p:to x="100000" y="60000"/>
                                    </p:animScale>
                                    <p:animScale>
                                      <p:cBhvr>
                                        <p:cTn id="36" dur="166" decel="50000">
                                          <p:stCondLst>
                                            <p:cond delay="676"/>
                                          </p:stCondLst>
                                        </p:cTn>
                                        <p:tgtEl>
                                          <p:spTgt spid="12"/>
                                        </p:tgtEl>
                                      </p:cBhvr>
                                      <p:to x="100000" y="100000"/>
                                    </p:animScale>
                                    <p:animScale>
                                      <p:cBhvr>
                                        <p:cTn id="37" dur="26">
                                          <p:stCondLst>
                                            <p:cond delay="1312"/>
                                          </p:stCondLst>
                                        </p:cTn>
                                        <p:tgtEl>
                                          <p:spTgt spid="12"/>
                                        </p:tgtEl>
                                      </p:cBhvr>
                                      <p:to x="100000" y="80000"/>
                                    </p:animScale>
                                    <p:animScale>
                                      <p:cBhvr>
                                        <p:cTn id="38" dur="166" decel="50000">
                                          <p:stCondLst>
                                            <p:cond delay="1338"/>
                                          </p:stCondLst>
                                        </p:cTn>
                                        <p:tgtEl>
                                          <p:spTgt spid="12"/>
                                        </p:tgtEl>
                                      </p:cBhvr>
                                      <p:to x="100000" y="100000"/>
                                    </p:animScale>
                                    <p:animScale>
                                      <p:cBhvr>
                                        <p:cTn id="39" dur="26">
                                          <p:stCondLst>
                                            <p:cond delay="1642"/>
                                          </p:stCondLst>
                                        </p:cTn>
                                        <p:tgtEl>
                                          <p:spTgt spid="12"/>
                                        </p:tgtEl>
                                      </p:cBhvr>
                                      <p:to x="100000" y="90000"/>
                                    </p:animScale>
                                    <p:animScale>
                                      <p:cBhvr>
                                        <p:cTn id="40" dur="166" decel="50000">
                                          <p:stCondLst>
                                            <p:cond delay="1668"/>
                                          </p:stCondLst>
                                        </p:cTn>
                                        <p:tgtEl>
                                          <p:spTgt spid="12"/>
                                        </p:tgtEl>
                                      </p:cBhvr>
                                      <p:to x="100000" y="100000"/>
                                    </p:animScale>
                                    <p:animScale>
                                      <p:cBhvr>
                                        <p:cTn id="41" dur="26">
                                          <p:stCondLst>
                                            <p:cond delay="1808"/>
                                          </p:stCondLst>
                                        </p:cTn>
                                        <p:tgtEl>
                                          <p:spTgt spid="12"/>
                                        </p:tgtEl>
                                      </p:cBhvr>
                                      <p:to x="100000" y="95000"/>
                                    </p:animScale>
                                    <p:animScale>
                                      <p:cBhvr>
                                        <p:cTn id="42"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bldP spid="1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96200" y="6340475"/>
            <a:ext cx="573161" cy="365125"/>
          </a:xfrm>
        </p:spPr>
        <p:txBody>
          <a:bodyPr/>
          <a:lstStyle/>
          <a:p>
            <a:fld id="{3DBDEC22-2F30-4497-8CAA-5F321BA56295}" type="slidenum">
              <a:rPr lang="en-US" sz="2000" b="1" smtClean="0">
                <a:solidFill>
                  <a:prstClr val="black"/>
                </a:solidFill>
              </a:rPr>
              <a:pPr/>
              <a:t>40</a:t>
            </a:fld>
            <a:endParaRPr lang="en-US" sz="2000" b="1" dirty="0">
              <a:solidFill>
                <a:prstClr val="black"/>
              </a:solidFill>
            </a:endParaRPr>
          </a:p>
        </p:txBody>
      </p:sp>
      <p:sp>
        <p:nvSpPr>
          <p:cNvPr id="10" name="Title 1"/>
          <p:cNvSpPr>
            <a:spLocks noGrp="1"/>
          </p:cNvSpPr>
          <p:nvPr>
            <p:ph type="title"/>
          </p:nvPr>
        </p:nvSpPr>
        <p:spPr>
          <a:xfrm>
            <a:off x="381000" y="365125"/>
            <a:ext cx="8215744" cy="790575"/>
          </a:xfrm>
          <a:prstGeom prst="rect">
            <a:avLst/>
          </a:prstGeo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Categories of Special Accounts</a:t>
            </a:r>
          </a:p>
        </p:txBody>
      </p:sp>
      <p:sp>
        <p:nvSpPr>
          <p:cNvPr id="11" name="Content Placeholder 2"/>
          <p:cNvSpPr>
            <a:spLocks noGrp="1"/>
          </p:cNvSpPr>
          <p:nvPr>
            <p:ph idx="4294967295"/>
          </p:nvPr>
        </p:nvSpPr>
        <p:spPr>
          <a:xfrm>
            <a:off x="254000" y="1371600"/>
            <a:ext cx="8368144" cy="3965575"/>
          </a:xfrm>
          <a:prstGeom prst="rect">
            <a:avLst/>
          </a:prstGeom>
        </p:spPr>
        <p:txBody>
          <a:bodyPr>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rPr>
              <a:t>Special Accounts that derive their funds from the Federation Account on monthly basis. Example of these are: Stabilization, Derivation &amp; Ecology and Development of Natural Resources are managed by Federation Account.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rPr>
              <a:t>Special Accounts that derive their revenue from duties and taxes collected.  Examples of these are: Education Tax, Port Levy, Sugar Levy these are managed by Revenue &amp; Investment Department.</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1000"/>
                                        <p:tgtEl>
                                          <p:spTgt spid="11">
                                            <p:txEl>
                                              <p:pRg st="0" end="0"/>
                                            </p:txEl>
                                          </p:spTgt>
                                        </p:tgtEl>
                                      </p:cBhvr>
                                    </p:animEffect>
                                    <p:anim calcmode="lin" valueType="num">
                                      <p:cBhvr>
                                        <p:cTn id="1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fade">
                                      <p:cBhvr>
                                        <p:cTn id="20" dur="1000"/>
                                        <p:tgtEl>
                                          <p:spTgt spid="11">
                                            <p:txEl>
                                              <p:pRg st="1" end="1"/>
                                            </p:txEl>
                                          </p:spTgt>
                                        </p:tgtEl>
                                      </p:cBhvr>
                                    </p:animEffect>
                                    <p:anim calcmode="lin" valueType="num">
                                      <p:cBhvr>
                                        <p:cTn id="21"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732639" y="6340475"/>
            <a:ext cx="573161" cy="365125"/>
          </a:xfrm>
        </p:spPr>
        <p:txBody>
          <a:bodyPr/>
          <a:lstStyle/>
          <a:p>
            <a:fld id="{3DBDEC22-2F30-4497-8CAA-5F321BA56295}" type="slidenum">
              <a:rPr lang="en-US" sz="2000" b="1" smtClean="0">
                <a:solidFill>
                  <a:prstClr val="black"/>
                </a:solidFill>
              </a:rPr>
              <a:pPr/>
              <a:t>41</a:t>
            </a:fld>
            <a:endParaRPr lang="en-US" sz="2000" b="1" dirty="0">
              <a:solidFill>
                <a:prstClr val="black"/>
              </a:solidFill>
            </a:endParaRPr>
          </a:p>
        </p:txBody>
      </p:sp>
      <p:sp>
        <p:nvSpPr>
          <p:cNvPr id="10" name="Title 1"/>
          <p:cNvSpPr>
            <a:spLocks noGrp="1"/>
          </p:cNvSpPr>
          <p:nvPr>
            <p:ph type="title"/>
          </p:nvPr>
        </p:nvSpPr>
        <p:spPr>
          <a:xfrm>
            <a:off x="304800" y="152400"/>
            <a:ext cx="8229600" cy="648521"/>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Areas of intervention in pictures</a:t>
            </a:r>
          </a:p>
        </p:txBody>
      </p:sp>
      <p:pic>
        <p:nvPicPr>
          <p:cNvPr id="11" name="Picture 2" descr="C:\Users\DD FED. ACCOUNT\AppData\Local\Microsoft\Windows\INetCache\IE\F3514T7V\image-20150611-11437-1xodd8z[1].jp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tretch>
            <a:fillRect/>
          </a:stretch>
        </p:blipFill>
        <p:spPr bwMode="auto">
          <a:xfrm>
            <a:off x="5791200" y="2514600"/>
            <a:ext cx="2133600" cy="18409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p:cNvSpPr txBox="1">
            <a:spLocks/>
          </p:cNvSpPr>
          <p:nvPr/>
        </p:nvSpPr>
        <p:spPr>
          <a:xfrm>
            <a:off x="254053" y="1253613"/>
            <a:ext cx="2641547" cy="44835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For better understanding of the purpose for which  special  funds  are meant, I have attempted to show you some photos.  Have a look!  </a:t>
            </a:r>
          </a:p>
        </p:txBody>
      </p:sp>
      <p:pic>
        <p:nvPicPr>
          <p:cNvPr id="13" name="Picture 3" descr="C:\Users\DD FED. ACCOUNT\AppData\Local\Microsoft\Windows\INetCache\IE\5R16JDYM\rice-1028158_64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990600"/>
            <a:ext cx="2203899" cy="20096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DD FED. ACCOUNT\AppData\Local\Microsoft\Windows\INetCache\IE\831CTNWN\img_115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764407"/>
            <a:ext cx="2653144" cy="15934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DD FED. ACCOUNT\AppData\Local\Microsoft\Windows\INetCache\IE\F3514T7V\Educati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477225"/>
            <a:ext cx="2761263" cy="22292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DD FED. ACCOUNT\AppData\Local\Microsoft\Windows\INetCache\IE\831CTNWN\education[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3454787"/>
            <a:ext cx="2438400" cy="2412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circle(in)">
                                      <p:cBhvr>
                                        <p:cTn id="13" dur="2000"/>
                                        <p:tgtEl>
                                          <p:spTgt spid="1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1+#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p:txBody>
          <a:bodyPr/>
          <a:lstStyle/>
          <a:p>
            <a:fld id="{3DBDEC22-2F30-4497-8CAA-5F321BA56295}" type="slidenum">
              <a:rPr lang="en-US" sz="2000" b="1" smtClean="0">
                <a:solidFill>
                  <a:prstClr val="black"/>
                </a:solidFill>
              </a:rPr>
              <a:pPr/>
              <a:t>42</a:t>
            </a:fld>
            <a:endParaRPr lang="en-US" sz="2000" b="1" dirty="0">
              <a:solidFill>
                <a:prstClr val="black"/>
              </a:solidFill>
            </a:endParaRPr>
          </a:p>
        </p:txBody>
      </p:sp>
      <p:sp>
        <p:nvSpPr>
          <p:cNvPr id="10" name="Title 1"/>
          <p:cNvSpPr>
            <a:spLocks noGrp="1"/>
          </p:cNvSpPr>
          <p:nvPr>
            <p:ph type="title"/>
          </p:nvPr>
        </p:nvSpPr>
        <p:spPr>
          <a:xfrm>
            <a:off x="228600" y="365125"/>
            <a:ext cx="8534400" cy="1325563"/>
          </a:xfrm>
          <a:prstGeom prst="rect">
            <a:avLst/>
          </a:prstGeom>
        </p:spPr>
        <p:txBody>
          <a:bodyPr>
            <a:norm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Revenue Sharing Formula to FGN, States &amp; LG’s and FG Distributions</a:t>
            </a:r>
          </a:p>
        </p:txBody>
      </p:sp>
      <p:sp>
        <p:nvSpPr>
          <p:cNvPr id="11" name="Content Placeholder 2"/>
          <p:cNvSpPr>
            <a:spLocks noGrp="1"/>
          </p:cNvSpPr>
          <p:nvPr>
            <p:ph idx="4294967295"/>
          </p:nvPr>
        </p:nvSpPr>
        <p:spPr>
          <a:xfrm>
            <a:off x="512768" y="1930400"/>
            <a:ext cx="7790315" cy="4394200"/>
          </a:xfrm>
          <a:prstGeom prst="rect">
            <a:avLst/>
          </a:prstGeom>
        </p:spPr>
        <p:txBody>
          <a:bodyPr>
            <a:noAutofit/>
          </a:bodyPr>
          <a:lstStyle/>
          <a:p>
            <a:pPr>
              <a:lnSpc>
                <a:spcPct val="100000"/>
              </a:lnSpc>
              <a:spcBef>
                <a:spcPts val="0"/>
              </a:spcBef>
              <a:buClrTx/>
            </a:pPr>
            <a:r>
              <a:rPr kumimoji="0" lang="en-US" sz="2600" b="0" i="0" u="none" strike="noStrike" kern="0" cap="none" spc="0" normalizeH="0" baseline="0" noProof="0" dirty="0">
                <a:ln>
                  <a:noFill/>
                </a:ln>
                <a:solidFill>
                  <a:sysClr val="windowText" lastClr="000000"/>
                </a:solidFill>
                <a:effectLst/>
                <a:uLnTx/>
                <a:uFillTx/>
              </a:rPr>
              <a:t>Federal Government –     52.68%</a:t>
            </a:r>
          </a:p>
          <a:p>
            <a:pPr>
              <a:lnSpc>
                <a:spcPct val="100000"/>
              </a:lnSpc>
              <a:spcBef>
                <a:spcPts val="0"/>
              </a:spcBef>
              <a:buClrTx/>
            </a:pPr>
            <a:r>
              <a:rPr kumimoji="0" lang="en-US" sz="2600" b="0" i="0" u="none" strike="noStrike" kern="0" cap="none" spc="0" normalizeH="0" baseline="0" noProof="0" dirty="0">
                <a:ln>
                  <a:noFill/>
                </a:ln>
                <a:solidFill>
                  <a:sysClr val="windowText" lastClr="000000"/>
                </a:solidFill>
                <a:effectLst/>
                <a:uLnTx/>
                <a:uFillTx/>
              </a:rPr>
              <a:t> State Government –        26.72%</a:t>
            </a:r>
          </a:p>
          <a:p>
            <a:pPr>
              <a:lnSpc>
                <a:spcPct val="100000"/>
              </a:lnSpc>
              <a:spcBef>
                <a:spcPts val="0"/>
              </a:spcBef>
              <a:buClrTx/>
            </a:pPr>
            <a:r>
              <a:rPr kumimoji="0" lang="en-US" sz="2600" b="0" i="0" u="none" strike="noStrike" kern="0" cap="none" spc="0" normalizeH="0" baseline="0" noProof="0" dirty="0">
                <a:ln>
                  <a:noFill/>
                </a:ln>
                <a:solidFill>
                  <a:sysClr val="windowText" lastClr="000000"/>
                </a:solidFill>
                <a:effectLst/>
                <a:uLnTx/>
                <a:uFillTx/>
              </a:rPr>
              <a:t> Local Government –        20.60%</a:t>
            </a:r>
          </a:p>
          <a:p>
            <a:pPr>
              <a:lnSpc>
                <a:spcPct val="100000"/>
              </a:lnSpc>
              <a:spcBef>
                <a:spcPts val="0"/>
              </a:spcBef>
              <a:buClrTx/>
            </a:pPr>
            <a:r>
              <a:rPr kumimoji="0" lang="en-US" sz="2600" b="0" i="0" u="none" strike="noStrike" kern="0" cap="none" spc="0" normalizeH="0" baseline="0" noProof="0" dirty="0">
                <a:ln>
                  <a:noFill/>
                </a:ln>
                <a:solidFill>
                  <a:sysClr val="windowText" lastClr="000000"/>
                </a:solidFill>
                <a:effectLst/>
                <a:uLnTx/>
                <a:uFillTx/>
              </a:rPr>
              <a:t>The Federal Government share is distributed as follows:</a:t>
            </a:r>
          </a:p>
          <a:p>
            <a:pPr>
              <a:lnSpc>
                <a:spcPct val="100000"/>
              </a:lnSpc>
              <a:spcBef>
                <a:spcPts val="0"/>
              </a:spcBef>
              <a:buClrTx/>
            </a:pPr>
            <a:r>
              <a:rPr kumimoji="0" lang="en-US" sz="2600" b="0" i="0" u="none" strike="noStrike" kern="0" cap="none" spc="0" normalizeH="0" baseline="0" noProof="0" dirty="0">
                <a:ln>
                  <a:noFill/>
                </a:ln>
                <a:solidFill>
                  <a:sysClr val="windowText" lastClr="000000"/>
                </a:solidFill>
                <a:effectLst/>
                <a:uLnTx/>
                <a:uFillTx/>
              </a:rPr>
              <a:t>CRF – 48.50%</a:t>
            </a:r>
          </a:p>
          <a:p>
            <a:pPr>
              <a:lnSpc>
                <a:spcPct val="100000"/>
              </a:lnSpc>
              <a:spcBef>
                <a:spcPts val="0"/>
              </a:spcBef>
              <a:buClrTx/>
            </a:pPr>
            <a:r>
              <a:rPr kumimoji="0" lang="en-US" sz="2600" b="0" i="0" u="none" strike="noStrike" kern="0" cap="none" spc="0" normalizeH="0" baseline="0" noProof="0" dirty="0">
                <a:ln>
                  <a:noFill/>
                </a:ln>
                <a:solidFill>
                  <a:sysClr val="windowText" lastClr="000000"/>
                </a:solidFill>
                <a:effectLst/>
                <a:uLnTx/>
                <a:uFillTx/>
              </a:rPr>
              <a:t>FCT – 1.00%</a:t>
            </a:r>
          </a:p>
          <a:p>
            <a:pPr>
              <a:lnSpc>
                <a:spcPct val="100000"/>
              </a:lnSpc>
              <a:spcBef>
                <a:spcPts val="0"/>
              </a:spcBef>
              <a:buClrTx/>
            </a:pPr>
            <a:r>
              <a:rPr kumimoji="0" lang="en-US" sz="2600" b="0" i="0" u="none" strike="noStrike" kern="0" cap="none" spc="0" normalizeH="0" baseline="0" noProof="0" dirty="0">
                <a:ln>
                  <a:noFill/>
                </a:ln>
                <a:solidFill>
                  <a:sysClr val="windowText" lastClr="000000"/>
                </a:solidFill>
                <a:effectLst/>
                <a:uLnTx/>
                <a:uFillTx/>
              </a:rPr>
              <a:t>FGN Development of Natural Resources – 1.68%</a:t>
            </a:r>
          </a:p>
          <a:p>
            <a:pPr>
              <a:lnSpc>
                <a:spcPct val="100000"/>
              </a:lnSpc>
              <a:spcBef>
                <a:spcPts val="0"/>
              </a:spcBef>
              <a:buClrTx/>
            </a:pPr>
            <a:r>
              <a:rPr kumimoji="0" lang="en-US" sz="2600" b="0" i="0" u="none" strike="noStrike" kern="0" cap="none" spc="0" normalizeH="0" baseline="0" noProof="0" dirty="0">
                <a:ln>
                  <a:noFill/>
                </a:ln>
                <a:solidFill>
                  <a:sysClr val="windowText" lastClr="000000"/>
                </a:solidFill>
                <a:effectLst/>
                <a:uLnTx/>
                <a:uFillTx/>
              </a:rPr>
              <a:t>FGN Share of Derivation &amp; Ecology – 1.00%,    and </a:t>
            </a:r>
          </a:p>
          <a:p>
            <a:pPr>
              <a:lnSpc>
                <a:spcPct val="100000"/>
              </a:lnSpc>
              <a:spcBef>
                <a:spcPts val="0"/>
              </a:spcBef>
              <a:buClrTx/>
            </a:pPr>
            <a:r>
              <a:rPr kumimoji="0" lang="en-US" sz="2600" b="0" i="0" u="none" strike="noStrike" kern="0" cap="none" spc="0" normalizeH="0" baseline="0" noProof="0" dirty="0">
                <a:ln>
                  <a:noFill/>
                </a:ln>
                <a:solidFill>
                  <a:sysClr val="windowText" lastClr="000000"/>
                </a:solidFill>
                <a:effectLst/>
                <a:uLnTx/>
                <a:uFillTx/>
              </a:rPr>
              <a:t>FGN Stabilization – 0.5%.</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fade">
                                      <p:cBhvr>
                                        <p:cTn id="21" dur="1000"/>
                                        <p:tgtEl>
                                          <p:spTgt spid="11">
                                            <p:txEl>
                                              <p:pRg st="1" end="1"/>
                                            </p:txEl>
                                          </p:spTgt>
                                        </p:tgtEl>
                                      </p:cBhvr>
                                    </p:animEffect>
                                    <p:anim calcmode="lin" valueType="num">
                                      <p:cBhvr>
                                        <p:cTn id="22"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1000"/>
                                        <p:tgtEl>
                                          <p:spTgt spid="11">
                                            <p:txEl>
                                              <p:pRg st="2" end="2"/>
                                            </p:txEl>
                                          </p:spTgt>
                                        </p:tgtEl>
                                      </p:cBhvr>
                                    </p:animEffect>
                                    <p:anim calcmode="lin" valueType="num">
                                      <p:cBhvr>
                                        <p:cTn id="29"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fade">
                                      <p:cBhvr>
                                        <p:cTn id="35" dur="1000"/>
                                        <p:tgtEl>
                                          <p:spTgt spid="11">
                                            <p:txEl>
                                              <p:pRg st="3" end="3"/>
                                            </p:txEl>
                                          </p:spTgt>
                                        </p:tgtEl>
                                      </p:cBhvr>
                                    </p:animEffect>
                                    <p:anim calcmode="lin" valueType="num">
                                      <p:cBhvr>
                                        <p:cTn id="36"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xEl>
                                              <p:pRg st="4" end="4"/>
                                            </p:txEl>
                                          </p:spTgt>
                                        </p:tgtEl>
                                        <p:attrNameLst>
                                          <p:attrName>style.visibility</p:attrName>
                                        </p:attrNameLst>
                                      </p:cBhvr>
                                      <p:to>
                                        <p:strVal val="visible"/>
                                      </p:to>
                                    </p:set>
                                    <p:animEffect transition="in" filter="fade">
                                      <p:cBhvr>
                                        <p:cTn id="42" dur="1000"/>
                                        <p:tgtEl>
                                          <p:spTgt spid="11">
                                            <p:txEl>
                                              <p:pRg st="4" end="4"/>
                                            </p:txEl>
                                          </p:spTgt>
                                        </p:tgtEl>
                                      </p:cBhvr>
                                    </p:animEffect>
                                    <p:anim calcmode="lin" valueType="num">
                                      <p:cBhvr>
                                        <p:cTn id="43"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xEl>
                                              <p:pRg st="5" end="5"/>
                                            </p:txEl>
                                          </p:spTgt>
                                        </p:tgtEl>
                                        <p:attrNameLst>
                                          <p:attrName>style.visibility</p:attrName>
                                        </p:attrNameLst>
                                      </p:cBhvr>
                                      <p:to>
                                        <p:strVal val="visible"/>
                                      </p:to>
                                    </p:set>
                                    <p:animEffect transition="in" filter="fade">
                                      <p:cBhvr>
                                        <p:cTn id="49" dur="1000"/>
                                        <p:tgtEl>
                                          <p:spTgt spid="11">
                                            <p:txEl>
                                              <p:pRg st="5" end="5"/>
                                            </p:txEl>
                                          </p:spTgt>
                                        </p:tgtEl>
                                      </p:cBhvr>
                                    </p:animEffect>
                                    <p:anim calcmode="lin" valueType="num">
                                      <p:cBhvr>
                                        <p:cTn id="50"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xEl>
                                              <p:pRg st="6" end="6"/>
                                            </p:txEl>
                                          </p:spTgt>
                                        </p:tgtEl>
                                        <p:attrNameLst>
                                          <p:attrName>style.visibility</p:attrName>
                                        </p:attrNameLst>
                                      </p:cBhvr>
                                      <p:to>
                                        <p:strVal val="visible"/>
                                      </p:to>
                                    </p:set>
                                    <p:animEffect transition="in" filter="fade">
                                      <p:cBhvr>
                                        <p:cTn id="56" dur="1000"/>
                                        <p:tgtEl>
                                          <p:spTgt spid="11">
                                            <p:txEl>
                                              <p:pRg st="6" end="6"/>
                                            </p:txEl>
                                          </p:spTgt>
                                        </p:tgtEl>
                                      </p:cBhvr>
                                    </p:animEffect>
                                    <p:anim calcmode="lin" valueType="num">
                                      <p:cBhvr>
                                        <p:cTn id="57"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1">
                                            <p:txEl>
                                              <p:pRg st="7" end="7"/>
                                            </p:txEl>
                                          </p:spTgt>
                                        </p:tgtEl>
                                        <p:attrNameLst>
                                          <p:attrName>style.visibility</p:attrName>
                                        </p:attrNameLst>
                                      </p:cBhvr>
                                      <p:to>
                                        <p:strVal val="visible"/>
                                      </p:to>
                                    </p:set>
                                    <p:animEffect transition="in" filter="fade">
                                      <p:cBhvr>
                                        <p:cTn id="63" dur="1000"/>
                                        <p:tgtEl>
                                          <p:spTgt spid="11">
                                            <p:txEl>
                                              <p:pRg st="7" end="7"/>
                                            </p:txEl>
                                          </p:spTgt>
                                        </p:tgtEl>
                                      </p:cBhvr>
                                    </p:animEffect>
                                    <p:anim calcmode="lin" valueType="num">
                                      <p:cBhvr>
                                        <p:cTn id="64"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1">
                                            <p:txEl>
                                              <p:pRg st="8" end="8"/>
                                            </p:txEl>
                                          </p:spTgt>
                                        </p:tgtEl>
                                        <p:attrNameLst>
                                          <p:attrName>style.visibility</p:attrName>
                                        </p:attrNameLst>
                                      </p:cBhvr>
                                      <p:to>
                                        <p:strVal val="visible"/>
                                      </p:to>
                                    </p:set>
                                    <p:animEffect transition="in" filter="fade">
                                      <p:cBhvr>
                                        <p:cTn id="70" dur="1000"/>
                                        <p:tgtEl>
                                          <p:spTgt spid="11">
                                            <p:txEl>
                                              <p:pRg st="8" end="8"/>
                                            </p:txEl>
                                          </p:spTgt>
                                        </p:tgtEl>
                                      </p:cBhvr>
                                    </p:animEffect>
                                    <p:anim calcmode="lin" valueType="num">
                                      <p:cBhvr>
                                        <p:cTn id="71" dur="10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11">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772400" y="6264275"/>
            <a:ext cx="573161" cy="365125"/>
          </a:xfrm>
        </p:spPr>
        <p:txBody>
          <a:bodyPr/>
          <a:lstStyle/>
          <a:p>
            <a:fld id="{3DBDEC22-2F30-4497-8CAA-5F321BA56295}" type="slidenum">
              <a:rPr lang="en-US" sz="2000" b="1" smtClean="0">
                <a:solidFill>
                  <a:prstClr val="black"/>
                </a:solidFill>
              </a:rPr>
              <a:pPr/>
              <a:t>43</a:t>
            </a:fld>
            <a:endParaRPr lang="en-US" sz="2000" b="1" dirty="0">
              <a:solidFill>
                <a:prstClr val="black"/>
              </a:solidFill>
            </a:endParaRPr>
          </a:p>
        </p:txBody>
      </p:sp>
      <p:graphicFrame>
        <p:nvGraphicFramePr>
          <p:cNvPr id="10" name="Table 9">
            <a:extLst>
              <a:ext uri="{FF2B5EF4-FFF2-40B4-BE49-F238E27FC236}">
                <a16:creationId xmlns:a16="http://schemas.microsoft.com/office/drawing/2014/main" id="{F8CEAF3F-B761-481D-B3FD-AF2B269D6CD2}"/>
              </a:ext>
            </a:extLst>
          </p:cNvPr>
          <p:cNvGraphicFramePr>
            <a:graphicFrameLocks noGrp="1"/>
          </p:cNvGraphicFramePr>
          <p:nvPr>
            <p:extLst>
              <p:ext uri="{D42A27DB-BD31-4B8C-83A1-F6EECF244321}">
                <p14:modId xmlns:p14="http://schemas.microsoft.com/office/powerpoint/2010/main" val="203307685"/>
              </p:ext>
            </p:extLst>
          </p:nvPr>
        </p:nvGraphicFramePr>
        <p:xfrm>
          <a:off x="228601" y="821635"/>
          <a:ext cx="8534398" cy="5234189"/>
        </p:xfrm>
        <a:graphic>
          <a:graphicData uri="http://schemas.openxmlformats.org/drawingml/2006/table">
            <a:tbl>
              <a:tblPr/>
              <a:tblGrid>
                <a:gridCol w="2028104">
                  <a:extLst>
                    <a:ext uri="{9D8B030D-6E8A-4147-A177-3AD203B41FA5}">
                      <a16:colId xmlns:a16="http://schemas.microsoft.com/office/drawing/2014/main" val="1958460834"/>
                    </a:ext>
                  </a:extLst>
                </a:gridCol>
                <a:gridCol w="1334624">
                  <a:extLst>
                    <a:ext uri="{9D8B030D-6E8A-4147-A177-3AD203B41FA5}">
                      <a16:colId xmlns:a16="http://schemas.microsoft.com/office/drawing/2014/main" val="2693474981"/>
                    </a:ext>
                  </a:extLst>
                </a:gridCol>
                <a:gridCol w="1334624">
                  <a:extLst>
                    <a:ext uri="{9D8B030D-6E8A-4147-A177-3AD203B41FA5}">
                      <a16:colId xmlns:a16="http://schemas.microsoft.com/office/drawing/2014/main" val="1001482567"/>
                    </a:ext>
                  </a:extLst>
                </a:gridCol>
                <a:gridCol w="1295371">
                  <a:extLst>
                    <a:ext uri="{9D8B030D-6E8A-4147-A177-3AD203B41FA5}">
                      <a16:colId xmlns:a16="http://schemas.microsoft.com/office/drawing/2014/main" val="3304087089"/>
                    </a:ext>
                  </a:extLst>
                </a:gridCol>
                <a:gridCol w="1295371">
                  <a:extLst>
                    <a:ext uri="{9D8B030D-6E8A-4147-A177-3AD203B41FA5}">
                      <a16:colId xmlns:a16="http://schemas.microsoft.com/office/drawing/2014/main" val="3390072171"/>
                    </a:ext>
                  </a:extLst>
                </a:gridCol>
                <a:gridCol w="1246304">
                  <a:extLst>
                    <a:ext uri="{9D8B030D-6E8A-4147-A177-3AD203B41FA5}">
                      <a16:colId xmlns:a16="http://schemas.microsoft.com/office/drawing/2014/main" val="417673608"/>
                    </a:ext>
                  </a:extLst>
                </a:gridCol>
              </a:tblGrid>
              <a:tr h="318229">
                <a:tc gridSpan="6">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800" b="1" u="none" strike="noStrike" dirty="0">
                          <a:effectLst/>
                        </a:rPr>
                        <a:t>Appraisal of Revenue Inflows into the Federation </a:t>
                      </a:r>
                      <a:endParaRPr lang="en-US" sz="1800" b="1" i="0" u="none" strike="noStrike" dirty="0">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43169542"/>
                  </a:ext>
                </a:extLst>
              </a:tr>
              <a:tr h="318229">
                <a:tc gridSpan="6">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800" b="1" u="none" strike="noStrike" dirty="0">
                          <a:effectLst/>
                        </a:rPr>
                        <a:t>Account from 2016 to 2020</a:t>
                      </a:r>
                      <a:endParaRPr lang="en-US" sz="1800" b="1" i="0" u="none" strike="noStrike" dirty="0">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41349679"/>
                  </a:ext>
                </a:extLst>
              </a:tr>
              <a:tr h="18092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endParaRPr lang="en-US" sz="8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endParaRPr lang="en-US" sz="800" b="0" i="0" u="none" strike="noStrike" dirty="0">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endParaRPr lang="en-US" sz="800" b="0" i="0" u="none" strike="noStrike" dirty="0">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endParaRPr lang="en-US" sz="800" b="0" i="0" u="none" strike="noStrike" dirty="0">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endParaRPr lang="en-US" sz="8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endParaRPr lang="en-US" sz="8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585932684"/>
                  </a:ext>
                </a:extLst>
              </a:tr>
              <a:tr h="287358">
                <a:tc gridSpan="6">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300" b="1" u="none" strike="noStrike" dirty="0">
                          <a:effectLst/>
                        </a:rPr>
                        <a:t>OFFICE OF THE ACCOUNTANT GENERAL OF THE FEDERATION</a:t>
                      </a:r>
                      <a:endParaRPr lang="en-US" sz="1300" b="1" i="0" u="none" strike="noStrike" dirty="0">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36146188"/>
                  </a:ext>
                </a:extLst>
              </a:tr>
              <a:tr h="287358">
                <a:tc gridSpan="6">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300" b="1" u="none" strike="noStrike" dirty="0">
                          <a:effectLst/>
                        </a:rPr>
                        <a:t>FEDERATION ACCOUNT DEPARTMENT</a:t>
                      </a:r>
                      <a:endParaRPr lang="en-US" sz="1300" b="1" i="0" u="none" strike="noStrike" dirty="0">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21801860"/>
                  </a:ext>
                </a:extLst>
              </a:tr>
              <a:tr h="436359">
                <a:tc gridSpan="6">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000" b="1" u="none" strike="noStrike" dirty="0">
                          <a:effectLst/>
                        </a:rPr>
                        <a:t>SUMMARY OF GROSS REVENUE GENERATED BY REVENUE GENERATING AGENCIES FROM 2016 TO 2020</a:t>
                      </a:r>
                      <a:endParaRPr lang="en-US" sz="1000" b="1" i="0" u="none" strike="noStrike" dirty="0">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76031276"/>
                  </a:ext>
                </a:extLst>
              </a:tr>
              <a:tr h="532146">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1100" b="1" u="none" strike="noStrike" dirty="0">
                          <a:effectLst/>
                        </a:rPr>
                        <a:t> DESCRIPTION </a:t>
                      </a:r>
                      <a:endParaRPr lang="en-US" sz="1100" b="1" i="0" u="none" strike="noStrike" dirty="0">
                        <a:effectLst/>
                        <a:latin typeface="Arial" panose="020B0604020202020204" pitchFamily="34" charset="0"/>
                      </a:endParaRPr>
                    </a:p>
                  </a:txBody>
                  <a:tcPr marL="7986" marR="7986" marT="798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100" b="1" u="none" strike="noStrike" dirty="0">
                          <a:effectLst/>
                        </a:rPr>
                        <a:t>2016</a:t>
                      </a:r>
                      <a:endParaRPr lang="en-US" sz="1100" b="1" i="0" u="none" strike="noStrike" dirty="0">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100" b="1" u="none" strike="noStrike">
                          <a:effectLst/>
                        </a:rPr>
                        <a:t>2017</a:t>
                      </a:r>
                      <a:endParaRPr lang="en-US" sz="1100" b="1"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100" b="1" u="none" strike="noStrike">
                          <a:effectLst/>
                        </a:rPr>
                        <a:t>2018</a:t>
                      </a:r>
                      <a:endParaRPr lang="en-US" sz="1100" b="1"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100" b="1" u="none" strike="noStrike">
                          <a:effectLst/>
                        </a:rPr>
                        <a:t>2019</a:t>
                      </a:r>
                      <a:endParaRPr lang="en-US" sz="1100" b="1"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100" b="1" u="none" strike="noStrike">
                          <a:effectLst/>
                        </a:rPr>
                        <a:t>2020</a:t>
                      </a:r>
                      <a:endParaRPr lang="en-US" sz="1100" b="1"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46712997"/>
                  </a:ext>
                </a:extLst>
              </a:tr>
              <a:tr h="457644">
                <a:tc vMerge="1">
                  <a:txBody>
                    <a:bodyPr/>
                    <a:lstStyle/>
                    <a:p>
                      <a:endParaRPr 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100" b="1" u="none" strike="noStrike" dirty="0">
                          <a:effectLst/>
                        </a:rPr>
                        <a:t> GROSS INFLOW </a:t>
                      </a:r>
                      <a:endParaRPr lang="en-US" sz="1100" b="1" i="0" u="none" strike="noStrike" dirty="0">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100" b="1" u="none" strike="noStrike" dirty="0">
                          <a:effectLst/>
                        </a:rPr>
                        <a:t> GROSS INFLOW </a:t>
                      </a:r>
                      <a:endParaRPr lang="en-US" sz="1100" b="1" i="0" u="none" strike="noStrike" dirty="0">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100" b="1" u="none" strike="noStrike" dirty="0">
                          <a:effectLst/>
                        </a:rPr>
                        <a:t> GROSS INFLOW </a:t>
                      </a:r>
                      <a:endParaRPr lang="en-US" sz="1100" b="1" i="0" u="none" strike="noStrike" dirty="0">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100" b="1" u="none" strike="noStrike">
                          <a:effectLst/>
                        </a:rPr>
                        <a:t> GROSS INFLOW </a:t>
                      </a:r>
                      <a:endParaRPr lang="en-US" sz="1100" b="1"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100" b="1" u="none" strike="noStrike">
                          <a:effectLst/>
                        </a:rPr>
                        <a:t> GROSS INFLOW </a:t>
                      </a:r>
                      <a:endParaRPr lang="en-US" sz="1100" b="1"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35999726"/>
                  </a:ext>
                </a:extLst>
              </a:tr>
              <a:tr h="43635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1100" b="1" u="none" strike="noStrike">
                          <a:effectLst/>
                        </a:rPr>
                        <a:t> AGENCIES </a:t>
                      </a:r>
                      <a:endParaRPr lang="en-US" sz="1100" b="1" i="0" u="none" strike="noStrike">
                        <a:effectLst/>
                        <a:latin typeface="Arial" panose="020B0604020202020204" pitchFamily="34" charset="0"/>
                      </a:endParaRPr>
                    </a:p>
                  </a:txBody>
                  <a:tcPr marL="7986" marR="7986" marT="798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1100" b="1" u="none" strike="noStrike">
                          <a:effectLst/>
                        </a:rPr>
                        <a:t> =N= Billion </a:t>
                      </a:r>
                      <a:endParaRPr lang="en-US" sz="1100" b="1" i="0" u="none" strike="noStrike">
                        <a:effectLst/>
                        <a:latin typeface="Arial" panose="020B0604020202020204" pitchFamily="34" charset="0"/>
                      </a:endParaRPr>
                    </a:p>
                  </a:txBody>
                  <a:tcPr marL="7986" marR="7986" marT="798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1100" b="1" u="none" strike="noStrike">
                          <a:effectLst/>
                        </a:rPr>
                        <a:t> =N= Billion </a:t>
                      </a:r>
                      <a:endParaRPr lang="en-US" sz="1100" b="1" i="0" u="none" strike="noStrike">
                        <a:effectLst/>
                        <a:latin typeface="Arial" panose="020B0604020202020204" pitchFamily="34" charset="0"/>
                      </a:endParaRPr>
                    </a:p>
                  </a:txBody>
                  <a:tcPr marL="7986" marR="7986" marT="798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1100" b="1" u="none" strike="noStrike" dirty="0">
                          <a:effectLst/>
                        </a:rPr>
                        <a:t> =N= Billion </a:t>
                      </a:r>
                      <a:endParaRPr lang="en-US" sz="1100" b="1" i="0" u="none" strike="noStrike" dirty="0">
                        <a:effectLst/>
                        <a:latin typeface="Arial" panose="020B0604020202020204" pitchFamily="34" charset="0"/>
                      </a:endParaRPr>
                    </a:p>
                  </a:txBody>
                  <a:tcPr marL="7986" marR="7986" marT="798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1100" b="1" u="none" strike="noStrike" dirty="0">
                          <a:effectLst/>
                        </a:rPr>
                        <a:t> =N= Billion </a:t>
                      </a:r>
                      <a:endParaRPr lang="en-US" sz="1100" b="1" i="0" u="none" strike="noStrike" dirty="0">
                        <a:effectLst/>
                        <a:latin typeface="Arial" panose="020B0604020202020204" pitchFamily="34" charset="0"/>
                      </a:endParaRPr>
                    </a:p>
                  </a:txBody>
                  <a:tcPr marL="7986" marR="7986" marT="798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1100" b="1" u="none" strike="noStrike" dirty="0">
                          <a:effectLst/>
                        </a:rPr>
                        <a:t> =N= Billion </a:t>
                      </a:r>
                      <a:endParaRPr lang="en-US" sz="1100" b="1" i="0" u="none" strike="noStrike" dirty="0">
                        <a:effectLst/>
                        <a:latin typeface="Arial" panose="020B0604020202020204" pitchFamily="34" charset="0"/>
                      </a:endParaRPr>
                    </a:p>
                  </a:txBody>
                  <a:tcPr marL="7986" marR="7986" marT="798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23510182"/>
                  </a:ext>
                </a:extLst>
              </a:tr>
              <a:tr h="2873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u="none" strike="noStrike" dirty="0">
                          <a:effectLst/>
                        </a:rPr>
                        <a:t> NNPC </a:t>
                      </a:r>
                      <a:endParaRPr lang="en-US" sz="1200" b="1" i="0" u="none" strike="noStrike" dirty="0">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rPr>
                        <a:t>721.785</a:t>
                      </a:r>
                      <a:endParaRPr lang="en-US" sz="1100" b="0" i="0" u="none" strike="noStrike" dirty="0">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          1,080.298 </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1,264.682</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566.376</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403.852</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97307161"/>
                  </a:ext>
                </a:extLst>
              </a:tr>
              <a:tr h="2873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u="none" strike="noStrike">
                          <a:effectLst/>
                        </a:rPr>
                        <a:t> DPR </a:t>
                      </a:r>
                      <a:endParaRPr lang="en-US" sz="1200" b="1"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             424.473 </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733.044</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1,246.477</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dirty="0">
                          <a:effectLst/>
                        </a:rPr>
                        <a:t>1,603.047</a:t>
                      </a:r>
                      <a:endParaRPr lang="en-US" sz="1100" b="0" i="0" u="none" strike="noStrike" dirty="0">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1,404.615</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526261901"/>
                  </a:ext>
                </a:extLst>
              </a:tr>
              <a:tr h="2873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u="none" strike="noStrike">
                          <a:effectLst/>
                        </a:rPr>
                        <a:t> FIRS - OIL </a:t>
                      </a:r>
                      <a:endParaRPr lang="en-US" sz="1200" b="1"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          1,136.876 </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          1,402.360 </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2,491.974</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2,122.658</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1,536.979</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958390276"/>
                  </a:ext>
                </a:extLst>
              </a:tr>
              <a:tr h="2873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u="none" strike="noStrike">
                          <a:effectLst/>
                        </a:rPr>
                        <a:t> FIRS - NON OIL </a:t>
                      </a:r>
                      <a:endParaRPr lang="en-US" sz="1200" b="1"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          1,107.476 </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          1,251.458 </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1,426.243</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1,639.082</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1,473.843</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103557443"/>
                  </a:ext>
                </a:extLst>
              </a:tr>
              <a:tr h="2873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u="none" strike="noStrike">
                          <a:effectLst/>
                        </a:rPr>
                        <a:t> NCS </a:t>
                      </a:r>
                      <a:endParaRPr lang="en-US" sz="1200" b="1"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548.817</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628.032</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705.453</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837.346</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931.598</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767953696"/>
                  </a:ext>
                </a:extLst>
              </a:tr>
              <a:tr h="2873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u="none" strike="noStrike" dirty="0">
                          <a:effectLst/>
                        </a:rPr>
                        <a:t> FIRS - VAT </a:t>
                      </a:r>
                      <a:endParaRPr lang="en-US" sz="1200" b="1" i="0" u="none" strike="noStrike" dirty="0">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810.988</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967.660</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1,062.324</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1,172.414</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100" u="none" strike="noStrike">
                          <a:effectLst/>
                        </a:rPr>
                        <a:t>1,530.890</a:t>
                      </a:r>
                      <a:endParaRPr lang="en-US" sz="1100" b="0"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967994528"/>
                  </a:ext>
                </a:extLst>
              </a:tr>
              <a:tr h="25543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u="none" strike="noStrike">
                          <a:effectLst/>
                        </a:rPr>
                        <a:t>TOTAL</a:t>
                      </a:r>
                      <a:endParaRPr lang="en-US" sz="1200" b="1" i="0" u="none" strike="noStrike">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effectLst/>
                        </a:rPr>
                        <a:t>       4,793.160 </a:t>
                      </a:r>
                      <a:endParaRPr lang="en-US" sz="1200" b="1" i="0" u="none" strike="noStrike" dirty="0">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effectLst/>
                        </a:rPr>
                        <a:t>       6,147.607 </a:t>
                      </a:r>
                      <a:endParaRPr lang="en-US" sz="1200" b="1" i="0" u="none" strike="noStrike" dirty="0">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effectLst/>
                        </a:rPr>
                        <a:t>8,287.891</a:t>
                      </a:r>
                      <a:endParaRPr lang="en-US" sz="1200" b="1" i="0" u="none" strike="noStrike" dirty="0">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effectLst/>
                        </a:rPr>
                        <a:t>8,073.748</a:t>
                      </a:r>
                      <a:endParaRPr lang="en-US" sz="1200" b="1" i="0" u="none" strike="noStrike" dirty="0">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effectLst/>
                        </a:rPr>
                        <a:t>7,414.602</a:t>
                      </a:r>
                      <a:endParaRPr lang="en-US" sz="1200" b="1" i="0" u="none" strike="noStrike" dirty="0">
                        <a:effectLst/>
                        <a:latin typeface="Arial" panose="020B0604020202020204" pitchFamily="34" charset="0"/>
                      </a:endParaRPr>
                    </a:p>
                  </a:txBody>
                  <a:tcPr marL="7986" marR="7986" marT="798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288338223"/>
                  </a:ext>
                </a:extLst>
              </a:tr>
            </a:tbl>
          </a:graphicData>
        </a:graphic>
      </p:graphicFrame>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96200" y="6324600"/>
            <a:ext cx="573161" cy="365125"/>
          </a:xfrm>
        </p:spPr>
        <p:txBody>
          <a:bodyPr/>
          <a:lstStyle/>
          <a:p>
            <a:fld id="{3DBDEC22-2F30-4497-8CAA-5F321BA56295}" type="slidenum">
              <a:rPr lang="en-US" sz="2000" b="1" smtClean="0">
                <a:solidFill>
                  <a:prstClr val="black"/>
                </a:solidFill>
              </a:rPr>
              <a:pPr/>
              <a:t>44</a:t>
            </a:fld>
            <a:endParaRPr lang="en-US" sz="2000" b="1" dirty="0">
              <a:solidFill>
                <a:prstClr val="black"/>
              </a:solidFill>
            </a:endParaRPr>
          </a:p>
        </p:txBody>
      </p:sp>
      <p:graphicFrame>
        <p:nvGraphicFramePr>
          <p:cNvPr id="10" name="Chart 9">
            <a:extLst>
              <a:ext uri="{FF2B5EF4-FFF2-40B4-BE49-F238E27FC236}">
                <a16:creationId xmlns:a16="http://schemas.microsoft.com/office/drawing/2014/main" id="{D201D2AF-5384-4838-ADC9-B87146F73BEE}"/>
              </a:ext>
            </a:extLst>
          </p:cNvPr>
          <p:cNvGraphicFramePr>
            <a:graphicFrameLocks/>
          </p:cNvGraphicFramePr>
          <p:nvPr>
            <p:extLst>
              <p:ext uri="{D42A27DB-BD31-4B8C-83A1-F6EECF244321}">
                <p14:modId xmlns:p14="http://schemas.microsoft.com/office/powerpoint/2010/main" val="2539025289"/>
              </p:ext>
            </p:extLst>
          </p:nvPr>
        </p:nvGraphicFramePr>
        <p:xfrm>
          <a:off x="228601" y="381000"/>
          <a:ext cx="8686800" cy="52753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96200" y="6248400"/>
            <a:ext cx="573161" cy="365125"/>
          </a:xfrm>
        </p:spPr>
        <p:txBody>
          <a:bodyPr/>
          <a:lstStyle/>
          <a:p>
            <a:fld id="{3DBDEC22-2F30-4497-8CAA-5F321BA56295}" type="slidenum">
              <a:rPr lang="en-US" sz="2000" b="1" smtClean="0">
                <a:solidFill>
                  <a:prstClr val="black"/>
                </a:solidFill>
              </a:rPr>
              <a:pPr/>
              <a:t>45</a:t>
            </a:fld>
            <a:endParaRPr lang="en-US" sz="2000" b="1" dirty="0">
              <a:solidFill>
                <a:prstClr val="black"/>
              </a:solidFill>
            </a:endParaRPr>
          </a:p>
        </p:txBody>
      </p:sp>
      <p:sp>
        <p:nvSpPr>
          <p:cNvPr id="10" name="Title 1"/>
          <p:cNvSpPr>
            <a:spLocks noGrp="1"/>
          </p:cNvSpPr>
          <p:nvPr>
            <p:ph type="title"/>
          </p:nvPr>
        </p:nvSpPr>
        <p:spPr>
          <a:xfrm>
            <a:off x="914400" y="342900"/>
            <a:ext cx="7658100" cy="698500"/>
          </a:xfrm>
          <a:prstGeom prst="rect">
            <a:avLst/>
          </a:prstGeom>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Development of Natural Resources (1.68%)</a:t>
            </a:r>
          </a:p>
        </p:txBody>
      </p:sp>
      <p:graphicFrame>
        <p:nvGraphicFramePr>
          <p:cNvPr id="11" name="Content Placeholder 4"/>
          <p:cNvGraphicFramePr>
            <a:graphicFrameLocks noGrp="1"/>
          </p:cNvGraphicFramePr>
          <p:nvPr>
            <p:ph idx="4294967295"/>
            <p:extLst>
              <p:ext uri="{D42A27DB-BD31-4B8C-83A1-F6EECF244321}">
                <p14:modId xmlns:p14="http://schemas.microsoft.com/office/powerpoint/2010/main" val="878838881"/>
              </p:ext>
            </p:extLst>
          </p:nvPr>
        </p:nvGraphicFramePr>
        <p:xfrm>
          <a:off x="1527025" y="1325218"/>
          <a:ext cx="7235975" cy="4504082"/>
        </p:xfrm>
        <a:graphic>
          <a:graphicData uri="http://schemas.openxmlformats.org/drawingml/2006/table">
            <a:tbl>
              <a:tblPr firstRow="1" bandRow="1"/>
              <a:tblGrid>
                <a:gridCol w="1571512">
                  <a:extLst>
                    <a:ext uri="{9D8B030D-6E8A-4147-A177-3AD203B41FA5}">
                      <a16:colId xmlns:a16="http://schemas.microsoft.com/office/drawing/2014/main" val="20000"/>
                    </a:ext>
                  </a:extLst>
                </a:gridCol>
                <a:gridCol w="1661313">
                  <a:extLst>
                    <a:ext uri="{9D8B030D-6E8A-4147-A177-3AD203B41FA5}">
                      <a16:colId xmlns:a16="http://schemas.microsoft.com/office/drawing/2014/main" val="20001"/>
                    </a:ext>
                  </a:extLst>
                </a:gridCol>
                <a:gridCol w="1488550">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tblGrid>
              <a:tr h="8296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Ownership</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Purpose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Beneficiaries: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Disbursement: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0000"/>
                  </a:ext>
                </a:extLst>
              </a:tr>
              <a:tr h="367438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This fund belongs to the three tiers of Government.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 To provide financial resources to develop alternative natural</a:t>
                      </a:r>
                      <a:r>
                        <a:rPr lang="en-US" baseline="0" dirty="0"/>
                        <a:t> </a:t>
                      </a:r>
                      <a:r>
                        <a:rPr lang="en-US" dirty="0"/>
                        <a:t>resources to oil and gas.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yo-NG" sz="1800" dirty="0">
                          <a:effectLst/>
                          <a:latin typeface="Comic Sans MS"/>
                          <a:ea typeface="Times New Roman"/>
                          <a:cs typeface="Times New Roman"/>
                        </a:rPr>
                        <a:t>Relevant </a:t>
                      </a:r>
                      <a:r>
                        <a:rPr lang="en-US" sz="1800" dirty="0">
                          <a:effectLst/>
                          <a:latin typeface="Comic Sans MS"/>
                          <a:ea typeface="Times New Roman"/>
                          <a:cs typeface="Times New Roman"/>
                        </a:rPr>
                        <a:t>M</a:t>
                      </a:r>
                      <a:r>
                        <a:rPr lang="yo-NG" sz="1800" dirty="0">
                          <a:effectLst/>
                          <a:latin typeface="Comic Sans MS"/>
                          <a:ea typeface="Times New Roman"/>
                          <a:cs typeface="Times New Roman"/>
                        </a:rPr>
                        <a:t>inistries </a:t>
                      </a:r>
                      <a:r>
                        <a:rPr lang="en-US" sz="1800" dirty="0">
                          <a:effectLst/>
                          <a:latin typeface="Comic Sans MS"/>
                          <a:ea typeface="Times New Roman"/>
                          <a:cs typeface="Times New Roman"/>
                        </a:rPr>
                        <a:t>such</a:t>
                      </a:r>
                      <a:r>
                        <a:rPr lang="en-US" sz="1800" baseline="0" dirty="0">
                          <a:effectLst/>
                          <a:latin typeface="Comic Sans MS"/>
                          <a:ea typeface="Times New Roman"/>
                          <a:cs typeface="Times New Roman"/>
                        </a:rPr>
                        <a:t> as MMSD, MWR&amp;RD, MOA</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National Economic Council (NEC). President grant final approval</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1"/>
                  </a:ext>
                </a:extLst>
              </a:tr>
            </a:tbl>
          </a:graphicData>
        </a:graphic>
      </p:graphicFrame>
      <p:sp>
        <p:nvSpPr>
          <p:cNvPr id="12" name="Text Placeholder 3"/>
          <p:cNvSpPr txBox="1">
            <a:spLocks/>
          </p:cNvSpPr>
          <p:nvPr/>
        </p:nvSpPr>
        <p:spPr>
          <a:xfrm>
            <a:off x="76200" y="1562100"/>
            <a:ext cx="1477328" cy="4267200"/>
          </a:xfrm>
          <a:prstGeom prst="rect">
            <a:avLst/>
          </a:prstGeom>
        </p:spPr>
        <p:txBody>
          <a:bodyPr vert="vert270"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yo-NG" sz="2800" dirty="0">
                <a:latin typeface="Arial" pitchFamily="34" charset="0"/>
                <a:cs typeface="Arial" pitchFamily="34" charset="0"/>
              </a:rPr>
              <a:t>Ownership, purpose and Institutional Mechanism f</a:t>
            </a:r>
            <a:r>
              <a:rPr lang="en-GB" sz="2800" dirty="0">
                <a:latin typeface="Arial" pitchFamily="34" charset="0"/>
                <a:cs typeface="Arial" pitchFamily="34" charset="0"/>
              </a:rPr>
              <a:t>or</a:t>
            </a:r>
            <a:r>
              <a:rPr lang="yo-NG" sz="2800" dirty="0">
                <a:latin typeface="Arial" pitchFamily="34" charset="0"/>
                <a:cs typeface="Arial" pitchFamily="34" charset="0"/>
              </a:rPr>
              <a:t> Disbursement</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96200" y="6324600"/>
            <a:ext cx="573161" cy="365125"/>
          </a:xfrm>
        </p:spPr>
        <p:txBody>
          <a:bodyPr/>
          <a:lstStyle/>
          <a:p>
            <a:fld id="{3DBDEC22-2F30-4497-8CAA-5F321BA56295}" type="slidenum">
              <a:rPr lang="en-US" sz="2000" b="1" smtClean="0">
                <a:solidFill>
                  <a:prstClr val="black"/>
                </a:solidFill>
              </a:rPr>
              <a:pPr/>
              <a:t>46</a:t>
            </a:fld>
            <a:endParaRPr lang="en-US" sz="2000" b="1" dirty="0">
              <a:solidFill>
                <a:prstClr val="black"/>
              </a:solidFill>
            </a:endParaRPr>
          </a:p>
        </p:txBody>
      </p:sp>
      <p:sp>
        <p:nvSpPr>
          <p:cNvPr id="10" name="Title 1"/>
          <p:cNvSpPr>
            <a:spLocks noGrp="1"/>
          </p:cNvSpPr>
          <p:nvPr>
            <p:ph type="title"/>
          </p:nvPr>
        </p:nvSpPr>
        <p:spPr>
          <a:xfrm>
            <a:off x="742043" y="152400"/>
            <a:ext cx="8140700" cy="789384"/>
          </a:xfrm>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Derivation &amp; Ecology (1.00%)</a:t>
            </a:r>
          </a:p>
        </p:txBody>
      </p:sp>
      <p:graphicFrame>
        <p:nvGraphicFramePr>
          <p:cNvPr id="11" name="Content Placeholder 4"/>
          <p:cNvGraphicFramePr>
            <a:graphicFrameLocks noGrp="1"/>
          </p:cNvGraphicFramePr>
          <p:nvPr>
            <p:ph idx="4294967295"/>
            <p:extLst>
              <p:ext uri="{D42A27DB-BD31-4B8C-83A1-F6EECF244321}">
                <p14:modId xmlns:p14="http://schemas.microsoft.com/office/powerpoint/2010/main" val="3746577585"/>
              </p:ext>
            </p:extLst>
          </p:nvPr>
        </p:nvGraphicFramePr>
        <p:xfrm>
          <a:off x="1447800" y="1219200"/>
          <a:ext cx="7256745" cy="4572000"/>
        </p:xfrm>
        <a:graphic>
          <a:graphicData uri="http://schemas.openxmlformats.org/drawingml/2006/table">
            <a:tbl>
              <a:tblPr firstRow="1" bandRow="1"/>
              <a:tblGrid>
                <a:gridCol w="1592849">
                  <a:extLst>
                    <a:ext uri="{9D8B030D-6E8A-4147-A177-3AD203B41FA5}">
                      <a16:colId xmlns:a16="http://schemas.microsoft.com/office/drawing/2014/main" val="20000"/>
                    </a:ext>
                  </a:extLst>
                </a:gridCol>
                <a:gridCol w="1919964">
                  <a:extLst>
                    <a:ext uri="{9D8B030D-6E8A-4147-A177-3AD203B41FA5}">
                      <a16:colId xmlns:a16="http://schemas.microsoft.com/office/drawing/2014/main" val="20001"/>
                    </a:ext>
                  </a:extLst>
                </a:gridCol>
                <a:gridCol w="1823966">
                  <a:extLst>
                    <a:ext uri="{9D8B030D-6E8A-4147-A177-3AD203B41FA5}">
                      <a16:colId xmlns:a16="http://schemas.microsoft.com/office/drawing/2014/main" val="20002"/>
                    </a:ext>
                  </a:extLst>
                </a:gridCol>
                <a:gridCol w="1919966">
                  <a:extLst>
                    <a:ext uri="{9D8B030D-6E8A-4147-A177-3AD203B41FA5}">
                      <a16:colId xmlns:a16="http://schemas.microsoft.com/office/drawing/2014/main" val="20003"/>
                    </a:ext>
                  </a:extLst>
                </a:gridCol>
              </a:tblGrid>
              <a:tr h="64843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Ownership</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Purpose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Beneficiaries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Disbursement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0000"/>
                  </a:ext>
                </a:extLst>
              </a:tr>
              <a:tr h="392356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FGN</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To intervene in general ecology of the Country</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yo-NG" sz="1800" kern="1200" dirty="0">
                          <a:solidFill>
                            <a:schemeClr val="dk1"/>
                          </a:solidFill>
                          <a:effectLst/>
                          <a:latin typeface="+mn-lt"/>
                          <a:ea typeface="+mn-ea"/>
                          <a:cs typeface="+mn-cs"/>
                        </a:rPr>
                        <a:t>State</a:t>
                      </a:r>
                      <a:r>
                        <a:rPr lang="en-US" sz="1800" kern="1200" dirty="0">
                          <a:solidFill>
                            <a:schemeClr val="dk1"/>
                          </a:solidFill>
                          <a:effectLst/>
                          <a:latin typeface="+mn-lt"/>
                          <a:ea typeface="+mn-ea"/>
                          <a:cs typeface="+mn-cs"/>
                        </a:rPr>
                        <a:t>s</a:t>
                      </a:r>
                      <a:r>
                        <a:rPr lang="yo-NG" sz="1800" kern="1200" dirty="0">
                          <a:solidFill>
                            <a:schemeClr val="dk1"/>
                          </a:solidFill>
                          <a:effectLst/>
                          <a:latin typeface="+mn-lt"/>
                          <a:ea typeface="+mn-ea"/>
                          <a:cs typeface="+mn-cs"/>
                        </a:rPr>
                        <a:t>, National Emergency Management  (NEMA)</a:t>
                      </a:r>
                      <a:r>
                        <a:rPr lang="en-US" sz="1800" kern="1200" dirty="0">
                          <a:solidFill>
                            <a:schemeClr val="dk1"/>
                          </a:solidFill>
                          <a:effectLst/>
                          <a:latin typeface="+mn-lt"/>
                          <a:ea typeface="+mn-ea"/>
                          <a:cs typeface="+mn-cs"/>
                        </a:rPr>
                        <a:t> and National Agency for Great Green Wall (NAGGW) </a:t>
                      </a:r>
                      <a:r>
                        <a:rPr lang="en-GB" sz="1800" kern="1200" dirty="0">
                          <a:solidFill>
                            <a:schemeClr val="dk1"/>
                          </a:solidFill>
                          <a:effectLst/>
                          <a:latin typeface="+mn-lt"/>
                          <a:ea typeface="+mn-ea"/>
                          <a:cs typeface="+mn-cs"/>
                        </a:rPr>
                        <a:t>and</a:t>
                      </a:r>
                      <a:r>
                        <a:rPr lang="en-GB" sz="1800" kern="1200" baseline="0" dirty="0">
                          <a:solidFill>
                            <a:schemeClr val="dk1"/>
                          </a:solidFill>
                          <a:effectLst/>
                          <a:latin typeface="+mn-lt"/>
                          <a:ea typeface="+mn-ea"/>
                          <a:cs typeface="+mn-cs"/>
                        </a:rPr>
                        <a:t> recently NEDC</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yo-NG" sz="1800" kern="1200" dirty="0">
                          <a:solidFill>
                            <a:schemeClr val="dk1"/>
                          </a:solidFill>
                          <a:effectLst/>
                          <a:latin typeface="+mn-lt"/>
                          <a:ea typeface="+mn-ea"/>
                          <a:cs typeface="+mn-cs"/>
                        </a:rPr>
                        <a:t>The National Committee on Ecological Problems (NCEP)</a:t>
                      </a:r>
                      <a:r>
                        <a:rPr lang="en-US" sz="1800" kern="1200" dirty="0">
                          <a:solidFill>
                            <a:schemeClr val="dk1"/>
                          </a:solidFill>
                          <a:effectLst/>
                          <a:latin typeface="+mn-lt"/>
                          <a:ea typeface="+mn-ea"/>
                          <a:cs typeface="+mn-cs"/>
                        </a:rPr>
                        <a:t>.</a:t>
                      </a:r>
                      <a:r>
                        <a:rPr lang="yo-NG" sz="1800" kern="1200" dirty="0">
                          <a:solidFill>
                            <a:schemeClr val="dk1"/>
                          </a:solidFill>
                          <a:effectLst/>
                          <a:latin typeface="+mn-lt"/>
                          <a:ea typeface="+mn-ea"/>
                          <a:cs typeface="+mn-cs"/>
                        </a:rPr>
                        <a:t> The Committee has its office at SGF Ecological Funds Office</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1"/>
                  </a:ext>
                </a:extLst>
              </a:tr>
            </a:tbl>
          </a:graphicData>
        </a:graphic>
      </p:graphicFrame>
      <p:sp>
        <p:nvSpPr>
          <p:cNvPr id="12" name="Text Placeholder 3"/>
          <p:cNvSpPr txBox="1">
            <a:spLocks/>
          </p:cNvSpPr>
          <p:nvPr/>
        </p:nvSpPr>
        <p:spPr>
          <a:xfrm>
            <a:off x="76200" y="990600"/>
            <a:ext cx="1371600" cy="5334000"/>
          </a:xfrm>
          <a:prstGeom prst="rect">
            <a:avLst/>
          </a:prstGeom>
        </p:spPr>
        <p:txBody>
          <a:bodyPr vert="vert270"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yo-NG" sz="28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Ownership, purpose and Institutional</a:t>
            </a:r>
            <a:r>
              <a:rPr kumimoji="0" lang="en-US" sz="28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a:t>
            </a:r>
            <a:r>
              <a:rPr kumimoji="0" lang="yo-NG" sz="28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Mechanism f</a:t>
            </a:r>
            <a:r>
              <a:rPr kumimoji="0" lang="en-GB" sz="28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or</a:t>
            </a:r>
            <a:r>
              <a:rPr kumimoji="0" lang="yo-NG" sz="28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Disbursement</a:t>
            </a:r>
            <a:endParaRPr kumimoji="0" lang="en-US" sz="2800" b="1"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96200" y="6264275"/>
            <a:ext cx="573161" cy="365125"/>
          </a:xfrm>
        </p:spPr>
        <p:txBody>
          <a:bodyPr/>
          <a:lstStyle/>
          <a:p>
            <a:fld id="{3DBDEC22-2F30-4497-8CAA-5F321BA56295}" type="slidenum">
              <a:rPr lang="en-US" sz="2000" b="1" smtClean="0">
                <a:solidFill>
                  <a:prstClr val="black"/>
                </a:solidFill>
              </a:rPr>
              <a:pPr/>
              <a:t>47</a:t>
            </a:fld>
            <a:endParaRPr lang="en-US" sz="2000" b="1" dirty="0">
              <a:solidFill>
                <a:prstClr val="black"/>
              </a:solidFill>
            </a:endParaRPr>
          </a:p>
        </p:txBody>
      </p:sp>
      <p:sp>
        <p:nvSpPr>
          <p:cNvPr id="10" name="Title 1"/>
          <p:cNvSpPr>
            <a:spLocks noGrp="1"/>
          </p:cNvSpPr>
          <p:nvPr>
            <p:ph type="title"/>
          </p:nvPr>
        </p:nvSpPr>
        <p:spPr>
          <a:xfrm>
            <a:off x="685800" y="152400"/>
            <a:ext cx="7467600" cy="688312"/>
          </a:xfrm>
          <a:prstGeom prst="rect">
            <a:avLst/>
          </a:prstGeom>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Stabilization Account (0.5%)</a:t>
            </a:r>
          </a:p>
        </p:txBody>
      </p:sp>
      <p:sp>
        <p:nvSpPr>
          <p:cNvPr id="11" name="Text Placeholder 3"/>
          <p:cNvSpPr txBox="1">
            <a:spLocks/>
          </p:cNvSpPr>
          <p:nvPr/>
        </p:nvSpPr>
        <p:spPr>
          <a:xfrm>
            <a:off x="381000" y="1066800"/>
            <a:ext cx="1435099" cy="5140433"/>
          </a:xfrm>
          <a:prstGeom prst="rect">
            <a:avLst/>
          </a:prstGeom>
        </p:spPr>
        <p:txBody>
          <a:bodyPr vert="vert270"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yo-NG" sz="32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Ownership, purpose and Institutional</a:t>
            </a:r>
            <a:r>
              <a:rPr kumimoji="0" lang="en-US" sz="32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a:t>
            </a:r>
            <a:r>
              <a:rPr kumimoji="0" lang="yo-NG" sz="32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Mechanism f</a:t>
            </a:r>
            <a:r>
              <a:rPr kumimoji="0" lang="en-GB" sz="32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or</a:t>
            </a:r>
            <a:r>
              <a:rPr kumimoji="0" lang="yo-NG" sz="32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Disbursement</a:t>
            </a: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graphicFrame>
        <p:nvGraphicFramePr>
          <p:cNvPr id="12" name="Content Placeholder 4"/>
          <p:cNvGraphicFramePr>
            <a:graphicFrameLocks noGrp="1"/>
          </p:cNvGraphicFramePr>
          <p:nvPr>
            <p:ph idx="4294967295"/>
            <p:extLst>
              <p:ext uri="{D42A27DB-BD31-4B8C-83A1-F6EECF244321}">
                <p14:modId xmlns:p14="http://schemas.microsoft.com/office/powerpoint/2010/main" val="3844625537"/>
              </p:ext>
            </p:extLst>
          </p:nvPr>
        </p:nvGraphicFramePr>
        <p:xfrm>
          <a:off x="1816100" y="1066800"/>
          <a:ext cx="7023099" cy="4038600"/>
        </p:xfrm>
        <a:graphic>
          <a:graphicData uri="http://schemas.openxmlformats.org/drawingml/2006/table">
            <a:tbl>
              <a:tblPr firstRow="1" bandRow="1"/>
              <a:tblGrid>
                <a:gridCol w="1533391">
                  <a:extLst>
                    <a:ext uri="{9D8B030D-6E8A-4147-A177-3AD203B41FA5}">
                      <a16:colId xmlns:a16="http://schemas.microsoft.com/office/drawing/2014/main" val="20000"/>
                    </a:ext>
                  </a:extLst>
                </a:gridCol>
                <a:gridCol w="1899898">
                  <a:extLst>
                    <a:ext uri="{9D8B030D-6E8A-4147-A177-3AD203B41FA5}">
                      <a16:colId xmlns:a16="http://schemas.microsoft.com/office/drawing/2014/main" val="20001"/>
                    </a:ext>
                  </a:extLst>
                </a:gridCol>
                <a:gridCol w="1556584">
                  <a:extLst>
                    <a:ext uri="{9D8B030D-6E8A-4147-A177-3AD203B41FA5}">
                      <a16:colId xmlns:a16="http://schemas.microsoft.com/office/drawing/2014/main" val="20002"/>
                    </a:ext>
                  </a:extLst>
                </a:gridCol>
                <a:gridCol w="2033226">
                  <a:extLst>
                    <a:ext uri="{9D8B030D-6E8A-4147-A177-3AD203B41FA5}">
                      <a16:colId xmlns:a16="http://schemas.microsoft.com/office/drawing/2014/main" val="20003"/>
                    </a:ext>
                  </a:extLst>
                </a:gridCol>
              </a:tblGrid>
              <a:tr h="60149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Ownership</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Purpose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Beneficiaries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Disbursement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0000"/>
                  </a:ext>
                </a:extLst>
              </a:tr>
              <a:tr h="343710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000" b="0" dirty="0"/>
                        <a:t>3</a:t>
                      </a:r>
                      <a:r>
                        <a:rPr lang="en-US" sz="2000" b="0" baseline="0" dirty="0"/>
                        <a:t> Tiers</a:t>
                      </a:r>
                      <a:endParaRPr lang="en-US" sz="2000" b="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yo-NG" sz="1800" kern="1200" dirty="0">
                          <a:solidFill>
                            <a:schemeClr val="dk1"/>
                          </a:solidFill>
                          <a:effectLst/>
                          <a:latin typeface="+mn-lt"/>
                          <a:ea typeface="+mn-ea"/>
                          <a:cs typeface="+mn-cs"/>
                        </a:rPr>
                        <a:t>To provide for the rainy day especially during unforeseen contingences and economic down turn</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kern="1200" dirty="0">
                          <a:solidFill>
                            <a:schemeClr val="dk1"/>
                          </a:solidFill>
                          <a:effectLst/>
                          <a:latin typeface="+mn-lt"/>
                          <a:ea typeface="+mn-ea"/>
                          <a:cs typeface="+mn-cs"/>
                        </a:rPr>
                        <a:t>FGN</a:t>
                      </a:r>
                      <a:r>
                        <a:rPr lang="en-US" sz="1800" kern="1200" baseline="0" dirty="0">
                          <a:solidFill>
                            <a:schemeClr val="dk1"/>
                          </a:solidFill>
                          <a:effectLst/>
                          <a:latin typeface="+mn-lt"/>
                          <a:ea typeface="+mn-ea"/>
                          <a:cs typeface="+mn-cs"/>
                        </a:rPr>
                        <a:t> and </a:t>
                      </a:r>
                      <a:r>
                        <a:rPr lang="yo-NG" sz="1800" kern="1200" dirty="0">
                          <a:solidFill>
                            <a:schemeClr val="dk1"/>
                          </a:solidFill>
                          <a:effectLst/>
                          <a:latin typeface="+mn-lt"/>
                          <a:ea typeface="+mn-ea"/>
                          <a:cs typeface="+mn-cs"/>
                        </a:rPr>
                        <a:t>State</a:t>
                      </a:r>
                      <a:r>
                        <a:rPr lang="en-US" sz="1800" kern="1200" dirty="0">
                          <a:solidFill>
                            <a:schemeClr val="dk1"/>
                          </a:solidFill>
                          <a:effectLst/>
                          <a:latin typeface="+mn-lt"/>
                          <a:ea typeface="+mn-ea"/>
                          <a:cs typeface="+mn-cs"/>
                        </a:rPr>
                        <a:t>s</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National Economic Council (NEC). The final approval by the president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20000" y="6248400"/>
            <a:ext cx="573161" cy="365125"/>
          </a:xfrm>
        </p:spPr>
        <p:txBody>
          <a:bodyPr/>
          <a:lstStyle/>
          <a:p>
            <a:fld id="{3DBDEC22-2F30-4497-8CAA-5F321BA56295}" type="slidenum">
              <a:rPr lang="en-US" sz="2000" b="1" smtClean="0">
                <a:solidFill>
                  <a:prstClr val="black"/>
                </a:solidFill>
              </a:rPr>
              <a:pPr/>
              <a:t>48</a:t>
            </a:fld>
            <a:endParaRPr lang="en-US" sz="2000" b="1" dirty="0">
              <a:solidFill>
                <a:prstClr val="black"/>
              </a:solidFill>
            </a:endParaRPr>
          </a:p>
        </p:txBody>
      </p:sp>
      <p:sp>
        <p:nvSpPr>
          <p:cNvPr id="10" name="Title 1"/>
          <p:cNvSpPr>
            <a:spLocks noGrp="1"/>
          </p:cNvSpPr>
          <p:nvPr>
            <p:ph type="title"/>
          </p:nvPr>
        </p:nvSpPr>
        <p:spPr>
          <a:xfrm>
            <a:off x="367144" y="152401"/>
            <a:ext cx="8229600" cy="609600"/>
          </a:xfrm>
          <a:prstGeom prst="rect">
            <a:avLst/>
          </a:prstGeom>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Excess Crude Account (ECA)</a:t>
            </a:r>
          </a:p>
        </p:txBody>
      </p:sp>
      <p:graphicFrame>
        <p:nvGraphicFramePr>
          <p:cNvPr id="11" name="Content Placeholder 4"/>
          <p:cNvGraphicFramePr>
            <a:graphicFrameLocks noGrp="1"/>
          </p:cNvGraphicFramePr>
          <p:nvPr>
            <p:ph idx="4294967295"/>
            <p:extLst>
              <p:ext uri="{D42A27DB-BD31-4B8C-83A1-F6EECF244321}">
                <p14:modId xmlns:p14="http://schemas.microsoft.com/office/powerpoint/2010/main" val="1793233890"/>
              </p:ext>
            </p:extLst>
          </p:nvPr>
        </p:nvGraphicFramePr>
        <p:xfrm>
          <a:off x="1447800" y="990599"/>
          <a:ext cx="7467599" cy="4800601"/>
        </p:xfrm>
        <a:graphic>
          <a:graphicData uri="http://schemas.openxmlformats.org/drawingml/2006/table">
            <a:tbl>
              <a:tblPr firstRow="1" bandRow="1"/>
              <a:tblGrid>
                <a:gridCol w="2009140">
                  <a:extLst>
                    <a:ext uri="{9D8B030D-6E8A-4147-A177-3AD203B41FA5}">
                      <a16:colId xmlns:a16="http://schemas.microsoft.com/office/drawing/2014/main" val="20000"/>
                    </a:ext>
                  </a:extLst>
                </a:gridCol>
                <a:gridCol w="1628921">
                  <a:extLst>
                    <a:ext uri="{9D8B030D-6E8A-4147-A177-3AD203B41FA5}">
                      <a16:colId xmlns:a16="http://schemas.microsoft.com/office/drawing/2014/main" val="20001"/>
                    </a:ext>
                  </a:extLst>
                </a:gridCol>
                <a:gridCol w="1914769">
                  <a:extLst>
                    <a:ext uri="{9D8B030D-6E8A-4147-A177-3AD203B41FA5}">
                      <a16:colId xmlns:a16="http://schemas.microsoft.com/office/drawing/2014/main" val="20002"/>
                    </a:ext>
                  </a:extLst>
                </a:gridCol>
                <a:gridCol w="1914769">
                  <a:extLst>
                    <a:ext uri="{9D8B030D-6E8A-4147-A177-3AD203B41FA5}">
                      <a16:colId xmlns:a16="http://schemas.microsoft.com/office/drawing/2014/main" val="20003"/>
                    </a:ext>
                  </a:extLst>
                </a:gridCol>
              </a:tblGrid>
              <a:tr h="55094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Ownership</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Purpose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Beneficiaries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Disbursement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0000"/>
                  </a:ext>
                </a:extLst>
              </a:tr>
              <a:tr h="424965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3 Tiers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To </a:t>
                      </a:r>
                      <a:r>
                        <a:rPr lang="en-US" baseline="0" dirty="0"/>
                        <a:t> save for the rainy day</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The three tiers of government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Federation Account Allocation Committee (FAAC)</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1"/>
                  </a:ext>
                </a:extLst>
              </a:tr>
            </a:tbl>
          </a:graphicData>
        </a:graphic>
      </p:graphicFrame>
      <p:sp>
        <p:nvSpPr>
          <p:cNvPr id="12" name="Text Placeholder 3"/>
          <p:cNvSpPr txBox="1">
            <a:spLocks/>
          </p:cNvSpPr>
          <p:nvPr/>
        </p:nvSpPr>
        <p:spPr>
          <a:xfrm>
            <a:off x="152400" y="1066800"/>
            <a:ext cx="1295400" cy="5050971"/>
          </a:xfrm>
          <a:prstGeom prst="rect">
            <a:avLst/>
          </a:prstGeom>
        </p:spPr>
        <p:txBody>
          <a:bodyPr vert="vert270"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yo-NG" sz="28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Ownership, purpose and Institutional</a:t>
            </a:r>
            <a:r>
              <a:rPr kumimoji="0" lang="en-US" sz="28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a:t>
            </a:r>
            <a:r>
              <a:rPr kumimoji="0" lang="yo-NG" sz="28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Mechanism f</a:t>
            </a:r>
            <a:r>
              <a:rPr kumimoji="0" lang="en-US" sz="28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or</a:t>
            </a:r>
            <a:r>
              <a:rPr kumimoji="0" lang="yo-NG" sz="28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Disbursement</a:t>
            </a:r>
            <a:endParaRPr kumimoji="0" lang="en-US" sz="2800" b="1"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wipe(down)">
                                      <p:cBhvr>
                                        <p:cTn id="13" dur="500"/>
                                        <p:tgtEl>
                                          <p:spTgt spid="1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heel(1)">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p:txBody>
          <a:bodyPr/>
          <a:lstStyle/>
          <a:p>
            <a:fld id="{3DBDEC22-2F30-4497-8CAA-5F321BA56295}" type="slidenum">
              <a:rPr lang="en-US" smtClean="0">
                <a:solidFill>
                  <a:prstClr val="black"/>
                </a:solidFill>
              </a:rPr>
              <a:pPr/>
              <a:t>49</a:t>
            </a:fld>
            <a:endParaRPr lang="en-US">
              <a:solidFill>
                <a:prstClr val="black"/>
              </a:solidFill>
            </a:endParaRPr>
          </a:p>
        </p:txBody>
      </p:sp>
      <p:sp>
        <p:nvSpPr>
          <p:cNvPr id="10" name="Title 1"/>
          <p:cNvSpPr>
            <a:spLocks noGrp="1"/>
          </p:cNvSpPr>
          <p:nvPr>
            <p:ph type="title"/>
          </p:nvPr>
        </p:nvSpPr>
        <p:spPr>
          <a:xfrm>
            <a:off x="990600" y="228600"/>
            <a:ext cx="7903632" cy="702469"/>
          </a:xfrm>
          <a:prstGeom prst="rect">
            <a:avLst/>
          </a:prstGeom>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7% Port Development Surcharge</a:t>
            </a:r>
          </a:p>
        </p:txBody>
      </p:sp>
      <p:graphicFrame>
        <p:nvGraphicFramePr>
          <p:cNvPr id="11" name="Content Placeholder 6"/>
          <p:cNvGraphicFramePr>
            <a:graphicFrameLocks noGrp="1"/>
          </p:cNvGraphicFramePr>
          <p:nvPr>
            <p:ph idx="4294967295"/>
            <p:extLst>
              <p:ext uri="{D42A27DB-BD31-4B8C-83A1-F6EECF244321}">
                <p14:modId xmlns:p14="http://schemas.microsoft.com/office/powerpoint/2010/main" val="1489247013"/>
              </p:ext>
            </p:extLst>
          </p:nvPr>
        </p:nvGraphicFramePr>
        <p:xfrm>
          <a:off x="2971800" y="929639"/>
          <a:ext cx="5867400" cy="4780756"/>
        </p:xfrm>
        <a:graphic>
          <a:graphicData uri="http://schemas.openxmlformats.org/drawingml/2006/table">
            <a:tbl>
              <a:tblPr firstRow="1" bandRow="1"/>
              <a:tblGrid>
                <a:gridCol w="1371600">
                  <a:extLst>
                    <a:ext uri="{9D8B030D-6E8A-4147-A177-3AD203B41FA5}">
                      <a16:colId xmlns:a16="http://schemas.microsoft.com/office/drawing/2014/main" val="3933359118"/>
                    </a:ext>
                  </a:extLst>
                </a:gridCol>
                <a:gridCol w="1371600">
                  <a:extLst>
                    <a:ext uri="{9D8B030D-6E8A-4147-A177-3AD203B41FA5}">
                      <a16:colId xmlns:a16="http://schemas.microsoft.com/office/drawing/2014/main" val="1575269763"/>
                    </a:ext>
                  </a:extLst>
                </a:gridCol>
                <a:gridCol w="1536235">
                  <a:extLst>
                    <a:ext uri="{9D8B030D-6E8A-4147-A177-3AD203B41FA5}">
                      <a16:colId xmlns:a16="http://schemas.microsoft.com/office/drawing/2014/main" val="2139253673"/>
                    </a:ext>
                  </a:extLst>
                </a:gridCol>
                <a:gridCol w="1587965">
                  <a:extLst>
                    <a:ext uri="{9D8B030D-6E8A-4147-A177-3AD203B41FA5}">
                      <a16:colId xmlns:a16="http://schemas.microsoft.com/office/drawing/2014/main" val="1597552465"/>
                    </a:ext>
                  </a:extLst>
                </a:gridCol>
              </a:tblGrid>
              <a:tr h="84883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Ownership</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Purpose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Beneficiaries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Disbursement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4205493724"/>
                  </a:ext>
                </a:extLst>
              </a:tr>
              <a:tr h="339534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Is</a:t>
                      </a:r>
                      <a:r>
                        <a:rPr lang="en-US" baseline="0" dirty="0"/>
                        <a:t> held by the FG and maintained with CBN</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It is used to help fund the dev. of</a:t>
                      </a:r>
                      <a:r>
                        <a:rPr lang="en-US" baseline="0" dirty="0"/>
                        <a:t> facilities at sea ports, airports and agencies responsible for promotion and dev of export goods from Nig. </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Nig. Ports Auth. (NPA),</a:t>
                      </a:r>
                    </a:p>
                    <a:p>
                      <a:r>
                        <a:rPr lang="en-US" dirty="0"/>
                        <a:t>FAAN, Nig. Shippers Council. (NSC), RMRDC,</a:t>
                      </a:r>
                    </a:p>
                    <a:p>
                      <a:r>
                        <a:rPr lang="en-US" dirty="0"/>
                        <a:t>Nig. Export</a:t>
                      </a:r>
                      <a:r>
                        <a:rPr lang="en-US" baseline="0" dirty="0"/>
                        <a:t> Prom. Council. (NEPC), </a:t>
                      </a:r>
                      <a:r>
                        <a:rPr lang="en-US" baseline="0" dirty="0" err="1"/>
                        <a:t>etc</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A determined</a:t>
                      </a:r>
                      <a:r>
                        <a:rPr lang="en-US" baseline="0" dirty="0"/>
                        <a:t> sharing ratio is applied approved by the Presidency, the HMF issues the AIEs then the AGF prepare mandate to CBN for the Acct to be credited.</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070128787"/>
                  </a:ext>
                </a:extLst>
              </a:tr>
            </a:tbl>
          </a:graphicData>
        </a:graphic>
      </p:graphicFrame>
      <p:sp>
        <p:nvSpPr>
          <p:cNvPr id="12" name="Text Placeholder 3"/>
          <p:cNvSpPr txBox="1">
            <a:spLocks/>
          </p:cNvSpPr>
          <p:nvPr/>
        </p:nvSpPr>
        <p:spPr>
          <a:xfrm>
            <a:off x="152400" y="914399"/>
            <a:ext cx="2743200" cy="51414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This levy is a charge to the import duties payable by all importers on importation of all dutiable goods into Nigeria. It is 7% of the free on Board (FOB) value of the import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 </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1000"/>
                                        <p:tgtEl>
                                          <p:spTgt spid="12">
                                            <p:txEl>
                                              <p:pRg st="0" end="0"/>
                                            </p:txEl>
                                          </p:spTgt>
                                        </p:tgtEl>
                                      </p:cBhvr>
                                    </p:animEffect>
                                    <p:anim calcmode="lin" valueType="num">
                                      <p:cBhvr>
                                        <p:cTn id="16"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20000" y="6248400"/>
            <a:ext cx="573161" cy="365125"/>
          </a:xfrm>
        </p:spPr>
        <p:txBody>
          <a:bodyPr/>
          <a:lstStyle/>
          <a:p>
            <a:fld id="{3DBDEC22-2F30-4497-8CAA-5F321BA56295}" type="slidenum">
              <a:rPr lang="en-US" sz="2000" b="1" smtClean="0">
                <a:solidFill>
                  <a:prstClr val="black"/>
                </a:solidFill>
              </a:rPr>
              <a:pPr/>
              <a:t>5</a:t>
            </a:fld>
            <a:endParaRPr lang="en-US" sz="2000" b="1" dirty="0">
              <a:solidFill>
                <a:prstClr val="black"/>
              </a:solidFill>
            </a:endParaRPr>
          </a:p>
        </p:txBody>
      </p:sp>
      <p:sp>
        <p:nvSpPr>
          <p:cNvPr id="10" name="Title 1"/>
          <p:cNvSpPr>
            <a:spLocks noGrp="1"/>
          </p:cNvSpPr>
          <p:nvPr>
            <p:ph type="title"/>
          </p:nvPr>
        </p:nvSpPr>
        <p:spPr>
          <a:xfrm>
            <a:off x="838200" y="365125"/>
            <a:ext cx="6462932" cy="787813"/>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ysClr val="windowText" lastClr="000000"/>
                </a:solidFill>
                <a:effectLst/>
                <a:uLnTx/>
                <a:uFillTx/>
                <a:latin typeface="Calibri"/>
              </a:rPr>
              <a:t>Establishment of OAGF</a:t>
            </a:r>
          </a:p>
        </p:txBody>
      </p:sp>
      <p:sp>
        <p:nvSpPr>
          <p:cNvPr id="11" name="Content Placeholder 2"/>
          <p:cNvSpPr>
            <a:spLocks noGrp="1"/>
          </p:cNvSpPr>
          <p:nvPr>
            <p:ph idx="4294967295"/>
          </p:nvPr>
        </p:nvSpPr>
        <p:spPr>
          <a:xfrm>
            <a:off x="838199" y="1376775"/>
            <a:ext cx="7287489" cy="4871625"/>
          </a:xfrm>
          <a:prstGeom prst="rect">
            <a:avLst/>
          </a:prstGeom>
        </p:spPr>
        <p:txBody>
          <a:bodyPr>
            <a:normAutofit/>
          </a:bodyPr>
          <a:lstStyle/>
          <a:p>
            <a:pPr algn="just">
              <a:lnSpc>
                <a:spcPct val="100000"/>
              </a:lnSpc>
              <a:spcBef>
                <a:spcPts val="0"/>
              </a:spcBef>
              <a:buClrTx/>
            </a:pPr>
            <a:r>
              <a:rPr kumimoji="0" lang="en-GB" sz="2400" b="0" i="0" u="none" strike="noStrike" kern="0" cap="none" spc="0" normalizeH="0" baseline="0" noProof="0" dirty="0">
                <a:ln>
                  <a:noFill/>
                </a:ln>
                <a:solidFill>
                  <a:sysClr val="windowText" lastClr="000000"/>
                </a:solidFill>
                <a:effectLst/>
                <a:uLnTx/>
                <a:uFillTx/>
              </a:rPr>
              <a:t>The Office of the Accountant-General of the federation (OAGF) was formally a department in the Federal Ministry of Finance.</a:t>
            </a:r>
          </a:p>
          <a:p>
            <a:pPr algn="just">
              <a:lnSpc>
                <a:spcPct val="100000"/>
              </a:lnSpc>
              <a:spcBef>
                <a:spcPts val="0"/>
              </a:spcBef>
              <a:buClrTx/>
            </a:pPr>
            <a:r>
              <a:rPr kumimoji="0" lang="en-GB" sz="2400" b="0" i="0" u="none" strike="noStrike" kern="0" cap="none" spc="0" normalizeH="0" baseline="0" noProof="0" dirty="0">
                <a:ln>
                  <a:noFill/>
                </a:ln>
                <a:solidFill>
                  <a:sysClr val="windowText" lastClr="000000"/>
                </a:solidFill>
                <a:effectLst/>
                <a:uLnTx/>
                <a:uFillTx/>
              </a:rPr>
              <a:t>In 1988 with the enactment of the Civil Service Re-Organisation Decree No 43, The Department  became the Office of the Accountant-General of the Federation.</a:t>
            </a:r>
          </a:p>
          <a:p>
            <a:pPr algn="just">
              <a:lnSpc>
                <a:spcPct val="100000"/>
              </a:lnSpc>
              <a:spcBef>
                <a:spcPts val="0"/>
              </a:spcBef>
              <a:buClrTx/>
            </a:pPr>
            <a:r>
              <a:rPr kumimoji="0" lang="en-GB" sz="2400" b="0" i="0" u="none" strike="noStrike" kern="0" cap="none" spc="0" normalizeH="0" baseline="0" noProof="0" dirty="0">
                <a:ln>
                  <a:noFill/>
                </a:ln>
                <a:solidFill>
                  <a:sysClr val="windowText" lastClr="000000"/>
                </a:solidFill>
                <a:effectLst/>
                <a:uLnTx/>
                <a:uFillTx/>
              </a:rPr>
              <a:t>The Accountant-General of The Federation is the Chief Accounting Officer of Receipts and payments of the Government of the Federation.</a:t>
            </a:r>
          </a:p>
          <a:p>
            <a:pPr algn="just">
              <a:lnSpc>
                <a:spcPct val="100000"/>
              </a:lnSpc>
              <a:spcBef>
                <a:spcPts val="0"/>
              </a:spcBef>
              <a:buClrTx/>
            </a:pPr>
            <a:r>
              <a:rPr kumimoji="0" lang="en-GB" sz="2400" b="0" i="0" u="none" strike="noStrike" kern="0" cap="none" spc="0" normalizeH="0" baseline="0" noProof="0" dirty="0">
                <a:ln>
                  <a:noFill/>
                </a:ln>
                <a:solidFill>
                  <a:sysClr val="windowText" lastClr="000000"/>
                </a:solidFill>
                <a:effectLst/>
                <a:uLnTx/>
                <a:uFillTx/>
              </a:rPr>
              <a:t>The Office performs other financial services to the nation. We will however dwell only on the revenue related roles as follows:</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0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barn(inVertical)">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barn(inVertical)">
                                      <p:cBhvr>
                                        <p:cTn id="18" dur="500"/>
                                        <p:tgtEl>
                                          <p:spTgt spid="1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barn(inVertical)">
                                      <p:cBhvr>
                                        <p:cTn id="23" dur="500"/>
                                        <p:tgtEl>
                                          <p:spTgt spid="1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barn(inVertical)">
                                      <p:cBhvr>
                                        <p:cTn id="28"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96200" y="6264275"/>
            <a:ext cx="573161" cy="365125"/>
          </a:xfrm>
        </p:spPr>
        <p:txBody>
          <a:bodyPr/>
          <a:lstStyle/>
          <a:p>
            <a:fld id="{3DBDEC22-2F30-4497-8CAA-5F321BA56295}" type="slidenum">
              <a:rPr lang="en-US" sz="2000" b="1" smtClean="0">
                <a:solidFill>
                  <a:prstClr val="black"/>
                </a:solidFill>
              </a:rPr>
              <a:pPr/>
              <a:t>50</a:t>
            </a:fld>
            <a:endParaRPr lang="en-US" sz="2000" b="1" dirty="0">
              <a:solidFill>
                <a:prstClr val="black"/>
              </a:solidFill>
            </a:endParaRPr>
          </a:p>
        </p:txBody>
      </p:sp>
      <p:sp>
        <p:nvSpPr>
          <p:cNvPr id="10" name="Title 1"/>
          <p:cNvSpPr>
            <a:spLocks noGrp="1"/>
          </p:cNvSpPr>
          <p:nvPr>
            <p:ph type="title"/>
          </p:nvPr>
        </p:nvSpPr>
        <p:spPr>
          <a:xfrm>
            <a:off x="685800" y="159667"/>
            <a:ext cx="8276166" cy="373733"/>
          </a:xfrm>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5% Sugar Development Levy</a:t>
            </a:r>
          </a:p>
        </p:txBody>
      </p:sp>
      <p:graphicFrame>
        <p:nvGraphicFramePr>
          <p:cNvPr id="11" name="Content Placeholder 6"/>
          <p:cNvGraphicFramePr>
            <a:graphicFrameLocks noGrp="1"/>
          </p:cNvGraphicFramePr>
          <p:nvPr>
            <p:ph idx="4294967295"/>
            <p:extLst>
              <p:ext uri="{D42A27DB-BD31-4B8C-83A1-F6EECF244321}">
                <p14:modId xmlns:p14="http://schemas.microsoft.com/office/powerpoint/2010/main" val="2533121322"/>
              </p:ext>
            </p:extLst>
          </p:nvPr>
        </p:nvGraphicFramePr>
        <p:xfrm>
          <a:off x="2451102" y="782610"/>
          <a:ext cx="6007098" cy="4703790"/>
        </p:xfrm>
        <a:graphic>
          <a:graphicData uri="http://schemas.openxmlformats.org/drawingml/2006/table">
            <a:tbl>
              <a:tblPr firstRow="1" bandRow="1"/>
              <a:tblGrid>
                <a:gridCol w="1444625">
                  <a:extLst>
                    <a:ext uri="{9D8B030D-6E8A-4147-A177-3AD203B41FA5}">
                      <a16:colId xmlns:a16="http://schemas.microsoft.com/office/drawing/2014/main" val="3933359118"/>
                    </a:ext>
                  </a:extLst>
                </a:gridCol>
                <a:gridCol w="1285873">
                  <a:extLst>
                    <a:ext uri="{9D8B030D-6E8A-4147-A177-3AD203B41FA5}">
                      <a16:colId xmlns:a16="http://schemas.microsoft.com/office/drawing/2014/main" val="1575269763"/>
                    </a:ext>
                  </a:extLst>
                </a:gridCol>
                <a:gridCol w="1524000">
                  <a:extLst>
                    <a:ext uri="{9D8B030D-6E8A-4147-A177-3AD203B41FA5}">
                      <a16:colId xmlns:a16="http://schemas.microsoft.com/office/drawing/2014/main" val="2139253673"/>
                    </a:ext>
                  </a:extLst>
                </a:gridCol>
                <a:gridCol w="1752600">
                  <a:extLst>
                    <a:ext uri="{9D8B030D-6E8A-4147-A177-3AD203B41FA5}">
                      <a16:colId xmlns:a16="http://schemas.microsoft.com/office/drawing/2014/main" val="1597552465"/>
                    </a:ext>
                  </a:extLst>
                </a:gridCol>
              </a:tblGrid>
              <a:tr h="94075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Ownership</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Purpose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Beneficiaries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Disbursement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4205493724"/>
                  </a:ext>
                </a:extLst>
              </a:tr>
              <a:tr h="376303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Is</a:t>
                      </a:r>
                      <a:r>
                        <a:rPr lang="en-US" baseline="0" dirty="0"/>
                        <a:t> held by the OAGF on behalf of the National Sugar Dev. Council.</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It is used to help fund the development of local production of sugar in Nigeria,</a:t>
                      </a:r>
                      <a:r>
                        <a:rPr lang="en-US" baseline="0" dirty="0"/>
                        <a:t> in order to discourage importation. </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National sugar Development council,</a:t>
                      </a:r>
                      <a:r>
                        <a:rPr lang="en-US" baseline="0" dirty="0"/>
                        <a:t> whose act specifies the levy as one of its sources of revenue.</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NSDC applied to the presidency for approval.</a:t>
                      </a:r>
                      <a:r>
                        <a:rPr lang="en-US" baseline="0" dirty="0"/>
                        <a:t> Upon approval the HMF issue the AIE, then AGF issue mandate to CBN</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070128787"/>
                  </a:ext>
                </a:extLst>
              </a:tr>
            </a:tbl>
          </a:graphicData>
        </a:graphic>
      </p:graphicFrame>
      <p:sp>
        <p:nvSpPr>
          <p:cNvPr id="12" name="Text Placeholder 3"/>
          <p:cNvSpPr txBox="1">
            <a:spLocks/>
          </p:cNvSpPr>
          <p:nvPr/>
        </p:nvSpPr>
        <p:spPr>
          <a:xfrm>
            <a:off x="228600" y="1100310"/>
            <a:ext cx="2133600" cy="530048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This levy is an additional charge on the import duties payable on the importation of sugar into Nigeria.</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ppt_w+.3"/>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772400" y="6324600"/>
            <a:ext cx="573161" cy="365125"/>
          </a:xfrm>
        </p:spPr>
        <p:txBody>
          <a:bodyPr/>
          <a:lstStyle/>
          <a:p>
            <a:fld id="{3DBDEC22-2F30-4497-8CAA-5F321BA56295}" type="slidenum">
              <a:rPr lang="en-US" sz="2000" b="1" smtClean="0">
                <a:solidFill>
                  <a:prstClr val="black"/>
                </a:solidFill>
              </a:rPr>
              <a:pPr/>
              <a:t>51</a:t>
            </a:fld>
            <a:endParaRPr lang="en-US" sz="2000" b="1" dirty="0">
              <a:solidFill>
                <a:prstClr val="black"/>
              </a:solidFill>
            </a:endParaRPr>
          </a:p>
        </p:txBody>
      </p:sp>
      <p:sp>
        <p:nvSpPr>
          <p:cNvPr id="10" name="Title 1"/>
          <p:cNvSpPr>
            <a:spLocks noGrp="1"/>
          </p:cNvSpPr>
          <p:nvPr>
            <p:ph type="title"/>
          </p:nvPr>
        </p:nvSpPr>
        <p:spPr>
          <a:xfrm>
            <a:off x="838200" y="292100"/>
            <a:ext cx="7317930" cy="469900"/>
          </a:xfrm>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2% National Automotive Council Levy</a:t>
            </a:r>
          </a:p>
        </p:txBody>
      </p:sp>
      <p:graphicFrame>
        <p:nvGraphicFramePr>
          <p:cNvPr id="11" name="Content Placeholder 6"/>
          <p:cNvGraphicFramePr>
            <a:graphicFrameLocks noGrp="1"/>
          </p:cNvGraphicFramePr>
          <p:nvPr>
            <p:ph idx="4294967295"/>
            <p:extLst>
              <p:ext uri="{D42A27DB-BD31-4B8C-83A1-F6EECF244321}">
                <p14:modId xmlns:p14="http://schemas.microsoft.com/office/powerpoint/2010/main" val="3485157365"/>
              </p:ext>
            </p:extLst>
          </p:nvPr>
        </p:nvGraphicFramePr>
        <p:xfrm>
          <a:off x="2971799" y="1219200"/>
          <a:ext cx="5943601" cy="4648196"/>
        </p:xfrm>
        <a:graphic>
          <a:graphicData uri="http://schemas.openxmlformats.org/drawingml/2006/table">
            <a:tbl>
              <a:tblPr firstRow="1" bandRow="1"/>
              <a:tblGrid>
                <a:gridCol w="1628384">
                  <a:extLst>
                    <a:ext uri="{9D8B030D-6E8A-4147-A177-3AD203B41FA5}">
                      <a16:colId xmlns:a16="http://schemas.microsoft.com/office/drawing/2014/main" val="3933359118"/>
                    </a:ext>
                  </a:extLst>
                </a:gridCol>
                <a:gridCol w="1139868">
                  <a:extLst>
                    <a:ext uri="{9D8B030D-6E8A-4147-A177-3AD203B41FA5}">
                      <a16:colId xmlns:a16="http://schemas.microsoft.com/office/drawing/2014/main" val="1575269763"/>
                    </a:ext>
                  </a:extLst>
                </a:gridCol>
                <a:gridCol w="1546965">
                  <a:extLst>
                    <a:ext uri="{9D8B030D-6E8A-4147-A177-3AD203B41FA5}">
                      <a16:colId xmlns:a16="http://schemas.microsoft.com/office/drawing/2014/main" val="2139253673"/>
                    </a:ext>
                  </a:extLst>
                </a:gridCol>
                <a:gridCol w="1628384">
                  <a:extLst>
                    <a:ext uri="{9D8B030D-6E8A-4147-A177-3AD203B41FA5}">
                      <a16:colId xmlns:a16="http://schemas.microsoft.com/office/drawing/2014/main" val="1597552465"/>
                    </a:ext>
                  </a:extLst>
                </a:gridCol>
              </a:tblGrid>
              <a:tr h="92963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Ownership</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Purpose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Beneficiaries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Disbursement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4205493724"/>
                  </a:ext>
                </a:extLst>
              </a:tr>
              <a:tr h="371855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Is</a:t>
                      </a:r>
                      <a:r>
                        <a:rPr lang="en-US" baseline="0" dirty="0"/>
                        <a:t> held by the OAGF on behalf of the National Automotive Council.</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It is used to help fund the development of local production of motor vehicles</a:t>
                      </a:r>
                      <a:r>
                        <a:rPr lang="en-US" baseline="0" dirty="0"/>
                        <a:t> in </a:t>
                      </a:r>
                      <a:r>
                        <a:rPr lang="en-US" dirty="0"/>
                        <a:t>Nigeria.</a:t>
                      </a:r>
                      <a:r>
                        <a:rPr lang="en-US" baseline="0" dirty="0"/>
                        <a:t> </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National Automotive council.</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NAC applied to the presidency for approval.</a:t>
                      </a:r>
                      <a:r>
                        <a:rPr lang="en-US" baseline="0" dirty="0"/>
                        <a:t> Upon approval the HMF issue the AIE, then AGF issue mandate to CBN</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070128787"/>
                  </a:ext>
                </a:extLst>
              </a:tr>
            </a:tbl>
          </a:graphicData>
        </a:graphic>
      </p:graphicFrame>
      <p:sp>
        <p:nvSpPr>
          <p:cNvPr id="12" name="Text Placeholder 3"/>
          <p:cNvSpPr txBox="1">
            <a:spLocks/>
          </p:cNvSpPr>
          <p:nvPr/>
        </p:nvSpPr>
        <p:spPr>
          <a:xfrm>
            <a:off x="304800" y="1143000"/>
            <a:ext cx="2514600" cy="45040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ysClr val="windowText" lastClr="000000"/>
                </a:solidFill>
                <a:effectLst/>
                <a:uLnTx/>
                <a:uFillTx/>
                <a:latin typeface="Calibri"/>
                <a:ea typeface="+mn-ea"/>
                <a:cs typeface="+mn-cs"/>
              </a:rPr>
              <a:t>This levy involves a charge of 2% of the cost, insurance and freight value of all imported fully built units (FBU), auto component spare parts, completely knocked down (CKD) and raw materials brought into Nigeria for the automotive sub-sector.</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p:cTn id="13"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anim calcmode="lin" valueType="num">
                                      <p:cBhvr>
                                        <p:cTn id="22" dur="2000" fill="hold"/>
                                        <p:tgtEl>
                                          <p:spTgt spid="11"/>
                                        </p:tgtEl>
                                        <p:attrNameLst>
                                          <p:attrName>ppt_w</p:attrName>
                                        </p:attrNameLst>
                                      </p:cBhvr>
                                      <p:tavLst>
                                        <p:tav tm="0" fmla="#ppt_w*sin(2.5*pi*$)">
                                          <p:val>
                                            <p:fltVal val="0"/>
                                          </p:val>
                                        </p:tav>
                                        <p:tav tm="100000">
                                          <p:val>
                                            <p:fltVal val="1"/>
                                          </p:val>
                                        </p:tav>
                                      </p:tavLst>
                                    </p:anim>
                                    <p:anim calcmode="lin" valueType="num">
                                      <p:cBhvr>
                                        <p:cTn id="23"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732639" y="6264275"/>
            <a:ext cx="573161" cy="365125"/>
          </a:xfrm>
        </p:spPr>
        <p:txBody>
          <a:bodyPr/>
          <a:lstStyle/>
          <a:p>
            <a:fld id="{3DBDEC22-2F30-4497-8CAA-5F321BA56295}" type="slidenum">
              <a:rPr lang="en-US" sz="2000" b="1" smtClean="0">
                <a:solidFill>
                  <a:prstClr val="black"/>
                </a:solidFill>
              </a:rPr>
              <a:pPr/>
              <a:t>52</a:t>
            </a:fld>
            <a:endParaRPr lang="en-US" sz="2000" b="1" dirty="0">
              <a:solidFill>
                <a:prstClr val="black"/>
              </a:solidFill>
            </a:endParaRPr>
          </a:p>
        </p:txBody>
      </p:sp>
      <p:sp>
        <p:nvSpPr>
          <p:cNvPr id="10" name="Title 1"/>
          <p:cNvSpPr>
            <a:spLocks noGrp="1"/>
          </p:cNvSpPr>
          <p:nvPr>
            <p:ph type="title"/>
          </p:nvPr>
        </p:nvSpPr>
        <p:spPr>
          <a:xfrm>
            <a:off x="1194713" y="297766"/>
            <a:ext cx="7086600" cy="609600"/>
          </a:xfrm>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ysClr val="windowText" lastClr="000000"/>
                </a:solidFill>
                <a:effectLst/>
                <a:uLnTx/>
                <a:uFillTx/>
                <a:latin typeface="Calibri"/>
              </a:rPr>
              <a:t>0.5% ECOWAS Trade Liberalization Scheme</a:t>
            </a:r>
          </a:p>
        </p:txBody>
      </p:sp>
      <p:graphicFrame>
        <p:nvGraphicFramePr>
          <p:cNvPr id="11" name="Content Placeholder 6"/>
          <p:cNvGraphicFramePr>
            <a:graphicFrameLocks noGrp="1"/>
          </p:cNvGraphicFramePr>
          <p:nvPr>
            <p:ph idx="4294967295"/>
            <p:extLst>
              <p:ext uri="{D42A27DB-BD31-4B8C-83A1-F6EECF244321}">
                <p14:modId xmlns:p14="http://schemas.microsoft.com/office/powerpoint/2010/main" val="3029493133"/>
              </p:ext>
            </p:extLst>
          </p:nvPr>
        </p:nvGraphicFramePr>
        <p:xfrm>
          <a:off x="2133600" y="1291271"/>
          <a:ext cx="6629399" cy="4504053"/>
        </p:xfrm>
        <a:graphic>
          <a:graphicData uri="http://schemas.openxmlformats.org/drawingml/2006/table">
            <a:tbl>
              <a:tblPr firstRow="1" bandRow="1"/>
              <a:tblGrid>
                <a:gridCol w="1691164">
                  <a:extLst>
                    <a:ext uri="{9D8B030D-6E8A-4147-A177-3AD203B41FA5}">
                      <a16:colId xmlns:a16="http://schemas.microsoft.com/office/drawing/2014/main" val="3933359118"/>
                    </a:ext>
                  </a:extLst>
                </a:gridCol>
                <a:gridCol w="1329827">
                  <a:extLst>
                    <a:ext uri="{9D8B030D-6E8A-4147-A177-3AD203B41FA5}">
                      <a16:colId xmlns:a16="http://schemas.microsoft.com/office/drawing/2014/main" val="1575269763"/>
                    </a:ext>
                  </a:extLst>
                </a:gridCol>
                <a:gridCol w="1846163">
                  <a:extLst>
                    <a:ext uri="{9D8B030D-6E8A-4147-A177-3AD203B41FA5}">
                      <a16:colId xmlns:a16="http://schemas.microsoft.com/office/drawing/2014/main" val="2139253673"/>
                    </a:ext>
                  </a:extLst>
                </a:gridCol>
                <a:gridCol w="1762245">
                  <a:extLst>
                    <a:ext uri="{9D8B030D-6E8A-4147-A177-3AD203B41FA5}">
                      <a16:colId xmlns:a16="http://schemas.microsoft.com/office/drawing/2014/main" val="1597552465"/>
                    </a:ext>
                  </a:extLst>
                </a:gridCol>
              </a:tblGrid>
              <a:tr h="90081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Ownership</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Purpose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Beneficiaries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Disbursement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4205493724"/>
                  </a:ext>
                </a:extLst>
              </a:tr>
              <a:tr h="360324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Its</a:t>
                      </a:r>
                      <a:r>
                        <a:rPr lang="en-US" baseline="0" dirty="0"/>
                        <a:t> belong to ECOWAS members counties domiciled with Central Banks of members counties</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It is used to encourage development of trade</a:t>
                      </a:r>
                      <a:r>
                        <a:rPr lang="en-US" baseline="0" dirty="0"/>
                        <a:t> between counties in the ECOWAS trade group. </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ECOWAS Secretariat in Abuja, Nigeria.</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On application and approval by the ECOWAS secretariat,</a:t>
                      </a:r>
                      <a:r>
                        <a:rPr lang="en-US" baseline="0" dirty="0"/>
                        <a:t> the AGF prepares a mandate for the CBN.</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070128787"/>
                  </a:ext>
                </a:extLst>
              </a:tr>
            </a:tbl>
          </a:graphicData>
        </a:graphic>
      </p:graphicFrame>
      <p:sp>
        <p:nvSpPr>
          <p:cNvPr id="12" name="Text Placeholder 3"/>
          <p:cNvSpPr txBox="1">
            <a:spLocks/>
          </p:cNvSpPr>
          <p:nvPr/>
        </p:nvSpPr>
        <p:spPr>
          <a:xfrm>
            <a:off x="266700" y="914400"/>
            <a:ext cx="1866900" cy="45040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ysClr val="windowText" lastClr="000000"/>
                </a:solidFill>
                <a:effectLst/>
                <a:uLnTx/>
                <a:uFillTx/>
                <a:latin typeface="Calibri"/>
                <a:ea typeface="+mn-ea"/>
                <a:cs typeface="+mn-cs"/>
              </a:rPr>
              <a:t>This is a levy on imports adopted by ECOWAS members counties including Nigeria in 1960, instituting a 0.5% tax on all produces imported from non-ECOWAS countries.</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circle(in)">
                                      <p:cBhvr>
                                        <p:cTn id="16" dur="20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96200" y="6340475"/>
            <a:ext cx="573161" cy="365125"/>
          </a:xfrm>
        </p:spPr>
        <p:txBody>
          <a:bodyPr/>
          <a:lstStyle/>
          <a:p>
            <a:fld id="{3DBDEC22-2F30-4497-8CAA-5F321BA56295}" type="slidenum">
              <a:rPr lang="en-US" sz="2000" b="1" smtClean="0">
                <a:solidFill>
                  <a:prstClr val="black"/>
                </a:solidFill>
              </a:rPr>
              <a:pPr/>
              <a:t>53</a:t>
            </a:fld>
            <a:endParaRPr lang="en-US" sz="2000" b="1" dirty="0">
              <a:solidFill>
                <a:prstClr val="black"/>
              </a:solidFill>
            </a:endParaRPr>
          </a:p>
        </p:txBody>
      </p:sp>
      <p:sp>
        <p:nvSpPr>
          <p:cNvPr id="10" name="Title 1"/>
          <p:cNvSpPr>
            <a:spLocks noGrp="1"/>
          </p:cNvSpPr>
          <p:nvPr>
            <p:ph type="title"/>
          </p:nvPr>
        </p:nvSpPr>
        <p:spPr>
          <a:xfrm>
            <a:off x="533400" y="228596"/>
            <a:ext cx="8063344" cy="762004"/>
          </a:xfrm>
          <a:prstGeom prst="rect">
            <a:avLst/>
          </a:prstGeom>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2% Education Trust Fund (ETF) now (TETFUND)</a:t>
            </a:r>
          </a:p>
        </p:txBody>
      </p:sp>
      <p:graphicFrame>
        <p:nvGraphicFramePr>
          <p:cNvPr id="11" name="Content Placeholder 6"/>
          <p:cNvGraphicFramePr>
            <a:graphicFrameLocks noGrp="1"/>
          </p:cNvGraphicFramePr>
          <p:nvPr>
            <p:ph idx="4294967295"/>
            <p:extLst>
              <p:ext uri="{D42A27DB-BD31-4B8C-83A1-F6EECF244321}">
                <p14:modId xmlns:p14="http://schemas.microsoft.com/office/powerpoint/2010/main" val="3377310317"/>
              </p:ext>
            </p:extLst>
          </p:nvPr>
        </p:nvGraphicFramePr>
        <p:xfrm>
          <a:off x="2371304" y="1219200"/>
          <a:ext cx="6544096" cy="4381499"/>
        </p:xfrm>
        <a:graphic>
          <a:graphicData uri="http://schemas.openxmlformats.org/drawingml/2006/table">
            <a:tbl>
              <a:tblPr firstRow="1" bandRow="1"/>
              <a:tblGrid>
                <a:gridCol w="1398106">
                  <a:extLst>
                    <a:ext uri="{9D8B030D-6E8A-4147-A177-3AD203B41FA5}">
                      <a16:colId xmlns:a16="http://schemas.microsoft.com/office/drawing/2014/main" val="3933359118"/>
                    </a:ext>
                  </a:extLst>
                </a:gridCol>
                <a:gridCol w="1321518">
                  <a:extLst>
                    <a:ext uri="{9D8B030D-6E8A-4147-A177-3AD203B41FA5}">
                      <a16:colId xmlns:a16="http://schemas.microsoft.com/office/drawing/2014/main" val="1575269763"/>
                    </a:ext>
                  </a:extLst>
                </a:gridCol>
                <a:gridCol w="1614777">
                  <a:extLst>
                    <a:ext uri="{9D8B030D-6E8A-4147-A177-3AD203B41FA5}">
                      <a16:colId xmlns:a16="http://schemas.microsoft.com/office/drawing/2014/main" val="2139253673"/>
                    </a:ext>
                  </a:extLst>
                </a:gridCol>
                <a:gridCol w="2209695">
                  <a:extLst>
                    <a:ext uri="{9D8B030D-6E8A-4147-A177-3AD203B41FA5}">
                      <a16:colId xmlns:a16="http://schemas.microsoft.com/office/drawing/2014/main" val="1597552465"/>
                    </a:ext>
                  </a:extLst>
                </a:gridCol>
              </a:tblGrid>
              <a:tr h="5476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Ownership</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Purpose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Beneficiaries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t>Disbursement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4205493724"/>
                  </a:ext>
                </a:extLst>
              </a:tr>
              <a:tr h="383381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This is held by the three ties of Govt. Federal, State and Local Govt.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It is used as intervention fund for the development</a:t>
                      </a:r>
                      <a:r>
                        <a:rPr lang="en-US" baseline="0" dirty="0"/>
                        <a:t> of tertiary education facility in Nigeria.</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Federal,</a:t>
                      </a:r>
                      <a:r>
                        <a:rPr lang="en-US" baseline="0" dirty="0"/>
                        <a:t> State and Local Govt. tertiary educational institutions.</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The board of trustees</a:t>
                      </a:r>
                      <a:r>
                        <a:rPr lang="en-US" baseline="0" dirty="0"/>
                        <a:t> administers the tax imposed by the act and disburses the amount to the three tiers of Government Educational institution.</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070128787"/>
                  </a:ext>
                </a:extLst>
              </a:tr>
            </a:tbl>
          </a:graphicData>
        </a:graphic>
      </p:graphicFrame>
      <p:sp>
        <p:nvSpPr>
          <p:cNvPr id="12" name="Text Placeholder 3"/>
          <p:cNvSpPr txBox="1">
            <a:spLocks/>
          </p:cNvSpPr>
          <p:nvPr/>
        </p:nvSpPr>
        <p:spPr>
          <a:xfrm>
            <a:off x="228600" y="381000"/>
            <a:ext cx="1932516" cy="4953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5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This is the 2% tax on the assessable profit of all companies registered in Nigeria.</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Effect transition="in" filter="wipe(down)">
                                      <p:cBhvr>
                                        <p:cTn id="13" dur="580">
                                          <p:stCondLst>
                                            <p:cond delay="0"/>
                                          </p:stCondLst>
                                        </p:cTn>
                                        <p:tgtEl>
                                          <p:spTgt spid="12">
                                            <p:txEl>
                                              <p:pRg st="1" end="1"/>
                                            </p:txEl>
                                          </p:spTgt>
                                        </p:tgtEl>
                                      </p:cBhvr>
                                    </p:animEffect>
                                    <p:anim calcmode="lin" valueType="num">
                                      <p:cBhvr>
                                        <p:cTn id="14" dur="1822" tmFilter="0,0; 0.14,0.36; 0.43,0.73; 0.71,0.91; 1.0,1.0">
                                          <p:stCondLst>
                                            <p:cond delay="0"/>
                                          </p:stCondLst>
                                        </p:cTn>
                                        <p:tgtEl>
                                          <p:spTgt spid="12">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2">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2">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2">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2">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12">
                                            <p:txEl>
                                              <p:pRg st="1" end="1"/>
                                            </p:txEl>
                                          </p:spTgt>
                                        </p:tgtEl>
                                      </p:cBhvr>
                                      <p:to x="100000" y="60000"/>
                                    </p:animScale>
                                    <p:animScale>
                                      <p:cBhvr>
                                        <p:cTn id="20" dur="166" decel="50000">
                                          <p:stCondLst>
                                            <p:cond delay="676"/>
                                          </p:stCondLst>
                                        </p:cTn>
                                        <p:tgtEl>
                                          <p:spTgt spid="12">
                                            <p:txEl>
                                              <p:pRg st="1" end="1"/>
                                            </p:txEl>
                                          </p:spTgt>
                                        </p:tgtEl>
                                      </p:cBhvr>
                                      <p:to x="100000" y="100000"/>
                                    </p:animScale>
                                    <p:animScale>
                                      <p:cBhvr>
                                        <p:cTn id="21" dur="26">
                                          <p:stCondLst>
                                            <p:cond delay="1312"/>
                                          </p:stCondLst>
                                        </p:cTn>
                                        <p:tgtEl>
                                          <p:spTgt spid="12">
                                            <p:txEl>
                                              <p:pRg st="1" end="1"/>
                                            </p:txEl>
                                          </p:spTgt>
                                        </p:tgtEl>
                                      </p:cBhvr>
                                      <p:to x="100000" y="80000"/>
                                    </p:animScale>
                                    <p:animScale>
                                      <p:cBhvr>
                                        <p:cTn id="22" dur="166" decel="50000">
                                          <p:stCondLst>
                                            <p:cond delay="1338"/>
                                          </p:stCondLst>
                                        </p:cTn>
                                        <p:tgtEl>
                                          <p:spTgt spid="12">
                                            <p:txEl>
                                              <p:pRg st="1" end="1"/>
                                            </p:txEl>
                                          </p:spTgt>
                                        </p:tgtEl>
                                      </p:cBhvr>
                                      <p:to x="100000" y="100000"/>
                                    </p:animScale>
                                    <p:animScale>
                                      <p:cBhvr>
                                        <p:cTn id="23" dur="26">
                                          <p:stCondLst>
                                            <p:cond delay="1642"/>
                                          </p:stCondLst>
                                        </p:cTn>
                                        <p:tgtEl>
                                          <p:spTgt spid="12">
                                            <p:txEl>
                                              <p:pRg st="1" end="1"/>
                                            </p:txEl>
                                          </p:spTgt>
                                        </p:tgtEl>
                                      </p:cBhvr>
                                      <p:to x="100000" y="90000"/>
                                    </p:animScale>
                                    <p:animScale>
                                      <p:cBhvr>
                                        <p:cTn id="24" dur="166" decel="50000">
                                          <p:stCondLst>
                                            <p:cond delay="1668"/>
                                          </p:stCondLst>
                                        </p:cTn>
                                        <p:tgtEl>
                                          <p:spTgt spid="12">
                                            <p:txEl>
                                              <p:pRg st="1" end="1"/>
                                            </p:txEl>
                                          </p:spTgt>
                                        </p:tgtEl>
                                      </p:cBhvr>
                                      <p:to x="100000" y="100000"/>
                                    </p:animScale>
                                    <p:animScale>
                                      <p:cBhvr>
                                        <p:cTn id="25" dur="26">
                                          <p:stCondLst>
                                            <p:cond delay="1808"/>
                                          </p:stCondLst>
                                        </p:cTn>
                                        <p:tgtEl>
                                          <p:spTgt spid="12">
                                            <p:txEl>
                                              <p:pRg st="1" end="1"/>
                                            </p:txEl>
                                          </p:spTgt>
                                        </p:tgtEl>
                                      </p:cBhvr>
                                      <p:to x="100000" y="95000"/>
                                    </p:animScale>
                                    <p:animScale>
                                      <p:cBhvr>
                                        <p:cTn id="26" dur="166" decel="50000">
                                          <p:stCondLst>
                                            <p:cond delay="1834"/>
                                          </p:stCondLst>
                                        </p:cTn>
                                        <p:tgtEl>
                                          <p:spTgt spid="12">
                                            <p:txEl>
                                              <p:pRg st="1" end="1"/>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772400" y="6264275"/>
            <a:ext cx="573161" cy="365125"/>
          </a:xfrm>
        </p:spPr>
        <p:txBody>
          <a:bodyPr/>
          <a:lstStyle/>
          <a:p>
            <a:fld id="{3DBDEC22-2F30-4497-8CAA-5F321BA56295}" type="slidenum">
              <a:rPr lang="en-US" sz="2000" b="1" smtClean="0">
                <a:solidFill>
                  <a:prstClr val="black"/>
                </a:solidFill>
              </a:rPr>
              <a:pPr/>
              <a:t>54</a:t>
            </a:fld>
            <a:endParaRPr lang="en-US" sz="2000" b="1" dirty="0">
              <a:solidFill>
                <a:prstClr val="black"/>
              </a:solidFill>
            </a:endParaRPr>
          </a:p>
        </p:txBody>
      </p:sp>
      <p:sp>
        <p:nvSpPr>
          <p:cNvPr id="10" name="Title 1"/>
          <p:cNvSpPr>
            <a:spLocks noGrp="1"/>
          </p:cNvSpPr>
          <p:nvPr>
            <p:ph type="title"/>
          </p:nvPr>
        </p:nvSpPr>
        <p:spPr>
          <a:xfrm>
            <a:off x="304800" y="83186"/>
            <a:ext cx="8348081" cy="526414"/>
          </a:xfrm>
          <a:prstGeom prst="rect">
            <a:avLst/>
          </a:prstGeom>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Challenges to Inflows into Special Accounts</a:t>
            </a:r>
          </a:p>
        </p:txBody>
      </p:sp>
      <p:pic>
        <p:nvPicPr>
          <p:cNvPr id="11" name="Picture 2" descr="C:\Users\DD FED. ACCOUNT\AppData\Local\Microsoft\Windows\INetCache\IE\5R16JDYM\challenge2-280x300[1].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5867400" y="762000"/>
            <a:ext cx="3022601" cy="5181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p:cNvSpPr txBox="1">
            <a:spLocks/>
          </p:cNvSpPr>
          <p:nvPr/>
        </p:nvSpPr>
        <p:spPr>
          <a:xfrm>
            <a:off x="228600" y="733122"/>
            <a:ext cx="5511800" cy="69630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ysClr val="windowText" lastClr="000000"/>
                </a:solidFill>
                <a:effectLst/>
                <a:uLnTx/>
                <a:uFillTx/>
                <a:latin typeface="Calibri"/>
                <a:ea typeface="+mn-ea"/>
                <a:cs typeface="+mn-cs"/>
              </a:rPr>
              <a:t>Nigeria as a nation depends significantly on income from oil.  The oil price, in addition to other commodities is determined by external factors beyond our control.  Therefore, when the price is favorable the inflow goes up and when low the inflow goes down.</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ysClr val="windowText" lastClr="000000"/>
                </a:solidFill>
                <a:effectLst/>
                <a:uLnTx/>
                <a:uFillTx/>
                <a:latin typeface="Calibri"/>
                <a:ea typeface="+mn-ea"/>
                <a:cs typeface="+mn-cs"/>
              </a:rPr>
              <a:t>The production volume is another major determinant of the flow. Nigeria being an OPEC member is operating under ceiling imposed by the organisation. The volume is also determined by other factors as the market, security and the capacity of the International Oil Companies; ability to fund JVC.</a:t>
            </a:r>
            <a:endParaRPr kumimoji="0" lang="en-US"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ysClr val="windowText" lastClr="000000"/>
                </a:solidFill>
                <a:effectLst/>
                <a:uLnTx/>
                <a:uFillTx/>
                <a:latin typeface="Calibri"/>
                <a:ea typeface="+mn-ea"/>
                <a:cs typeface="+mn-cs"/>
              </a:rPr>
              <a:t>The variation in the petroleum price/volume has a direct effect on the other revenue generation agencies particularly FIRS and DPR.</a:t>
            </a:r>
            <a:endParaRPr kumimoji="0" lang="en-US"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1000"/>
                                        <p:tgtEl>
                                          <p:spTgt spid="12">
                                            <p:txEl>
                                              <p:pRg st="0" end="0"/>
                                            </p:txEl>
                                          </p:spTgt>
                                        </p:tgtEl>
                                      </p:cBhvr>
                                    </p:animEffect>
                                    <p:anim calcmode="lin" valueType="num">
                                      <p:cBhvr>
                                        <p:cTn id="1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1000"/>
                                        <p:tgtEl>
                                          <p:spTgt spid="12">
                                            <p:txEl>
                                              <p:pRg st="1" end="1"/>
                                            </p:txEl>
                                          </p:spTgt>
                                        </p:tgtEl>
                                      </p:cBhvr>
                                    </p:animEffect>
                                    <p:anim calcmode="lin" valueType="num">
                                      <p:cBhvr>
                                        <p:cTn id="21"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fade">
                                      <p:cBhvr>
                                        <p:cTn id="27" dur="1000"/>
                                        <p:tgtEl>
                                          <p:spTgt spid="12">
                                            <p:txEl>
                                              <p:pRg st="2" end="2"/>
                                            </p:txEl>
                                          </p:spTgt>
                                        </p:tgtEl>
                                      </p:cBhvr>
                                    </p:animEffect>
                                    <p:anim calcmode="lin" valueType="num">
                                      <p:cBhvr>
                                        <p:cTn id="28"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p:txBody>
          <a:bodyPr/>
          <a:lstStyle/>
          <a:p>
            <a:fld id="{3DBDEC22-2F30-4497-8CAA-5F321BA56295}" type="slidenum">
              <a:rPr lang="en-US" smtClean="0">
                <a:solidFill>
                  <a:prstClr val="black"/>
                </a:solidFill>
              </a:rPr>
              <a:pPr/>
              <a:t>55</a:t>
            </a:fld>
            <a:endParaRPr lang="en-US">
              <a:solidFill>
                <a:prstClr val="black"/>
              </a:solidFill>
            </a:endParaRPr>
          </a:p>
        </p:txBody>
      </p:sp>
      <p:sp>
        <p:nvSpPr>
          <p:cNvPr id="10" name="Title 1"/>
          <p:cNvSpPr>
            <a:spLocks noGrp="1"/>
          </p:cNvSpPr>
          <p:nvPr>
            <p:ph type="title"/>
          </p:nvPr>
        </p:nvSpPr>
        <p:spPr>
          <a:xfrm>
            <a:off x="304800" y="365125"/>
            <a:ext cx="8610600" cy="701675"/>
          </a:xfrm>
          <a:prstGeom prst="rect">
            <a:avLst/>
          </a:prstGeom>
        </p:spPr>
        <p:txBody>
          <a:bodyPr>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Challenges to inflows into Special </a:t>
            </a:r>
            <a:br>
              <a:rPr kumimoji="0" lang="en-US" sz="3200" b="1" i="0" u="none" strike="noStrike" kern="0" cap="none" spc="0" normalizeH="0" baseline="0" noProof="0" dirty="0">
                <a:ln>
                  <a:noFill/>
                </a:ln>
                <a:solidFill>
                  <a:sysClr val="windowText" lastClr="000000"/>
                </a:solidFill>
                <a:effectLst/>
                <a:uLnTx/>
                <a:uFillTx/>
                <a:latin typeface="Calibri"/>
              </a:rPr>
            </a:br>
            <a:r>
              <a:rPr kumimoji="0" lang="en-US" sz="3200" b="1" i="0" u="none" strike="noStrike" kern="0" cap="none" spc="0" normalizeH="0" baseline="0" noProof="0" dirty="0">
                <a:ln>
                  <a:noFill/>
                </a:ln>
                <a:solidFill>
                  <a:sysClr val="windowText" lastClr="000000"/>
                </a:solidFill>
                <a:effectLst/>
                <a:uLnTx/>
                <a:uFillTx/>
                <a:latin typeface="Calibri"/>
              </a:rPr>
              <a:t>Accounts cont’d</a:t>
            </a:r>
          </a:p>
        </p:txBody>
      </p:sp>
      <p:sp>
        <p:nvSpPr>
          <p:cNvPr id="11" name="Content Placeholder 2"/>
          <p:cNvSpPr>
            <a:spLocks noGrp="1"/>
          </p:cNvSpPr>
          <p:nvPr>
            <p:ph idx="4294967295"/>
          </p:nvPr>
        </p:nvSpPr>
        <p:spPr>
          <a:xfrm>
            <a:off x="457201" y="1371600"/>
            <a:ext cx="4114800" cy="4800599"/>
          </a:xfrm>
          <a:prstGeom prst="rect">
            <a:avLst/>
          </a:prstGeom>
        </p:spPr>
        <p:txBody>
          <a:bodyPr>
            <a:normAutofit/>
          </a:bodyPr>
          <a:lstStyle/>
          <a:p>
            <a:pPr marL="571500" lvl="1" indent="-571500">
              <a:lnSpc>
                <a:spcPct val="100000"/>
              </a:lnSpc>
              <a:spcBef>
                <a:spcPts val="0"/>
              </a:spcBef>
              <a:buClrTx/>
            </a:pPr>
            <a:r>
              <a:rPr kumimoji="0" lang="en-US" sz="4000" b="0" i="0" u="none" strike="noStrike" kern="0" cap="none" spc="0" normalizeH="0" baseline="0" noProof="0" dirty="0">
                <a:ln>
                  <a:noFill/>
                </a:ln>
                <a:solidFill>
                  <a:sysClr val="windowText" lastClr="000000"/>
                </a:solidFill>
                <a:effectLst/>
                <a:uLnTx/>
                <a:uFillTx/>
              </a:rPr>
              <a:t> </a:t>
            </a:r>
            <a:r>
              <a:rPr kumimoji="0" lang="en-US" sz="3200" b="0" i="0" u="none" strike="noStrike" kern="0" cap="none" spc="0" normalizeH="0" baseline="0" noProof="0" dirty="0">
                <a:ln>
                  <a:noFill/>
                </a:ln>
                <a:solidFill>
                  <a:sysClr val="windowText" lastClr="000000"/>
                </a:solidFill>
                <a:effectLst/>
                <a:uLnTx/>
                <a:uFillTx/>
              </a:rPr>
              <a:t>Illegal Bunkering of Crude Oil </a:t>
            </a:r>
          </a:p>
          <a:p>
            <a:pPr marL="457200" lvl="1" indent="-457200">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 Pipeline vandalism </a:t>
            </a:r>
          </a:p>
          <a:p>
            <a:pPr marL="457200" lvl="1" indent="-457200">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 Gas flaring </a:t>
            </a:r>
          </a:p>
          <a:p>
            <a:pPr marL="457200" lvl="1" indent="-457200">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 Joint Venture Cash Calls </a:t>
            </a:r>
          </a:p>
          <a:p>
            <a:pPr marL="457200" lvl="1" indent="-457200">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 Pipeline Maintenance </a:t>
            </a:r>
          </a:p>
          <a:p>
            <a:pPr marL="457200" lvl="1" indent="-457200">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 Delay in remittance</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 calcmode="lin" valueType="num">
                                      <p:cBhvr additive="base">
                                        <p:cTn id="1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 calcmode="lin" valueType="num">
                                      <p:cBhvr additive="base">
                                        <p:cTn id="20"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 calcmode="lin" valueType="num">
                                      <p:cBhvr additive="base">
                                        <p:cTn id="26"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 calcmode="lin" valueType="num">
                                      <p:cBhvr additive="base">
                                        <p:cTn id="32"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 calcmode="lin" valueType="num">
                                      <p:cBhvr additive="base">
                                        <p:cTn id="38"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1">
                                            <p:txEl>
                                              <p:pRg st="5" end="5"/>
                                            </p:txEl>
                                          </p:spTgt>
                                        </p:tgtEl>
                                        <p:attrNameLst>
                                          <p:attrName>style.visibility</p:attrName>
                                        </p:attrNameLst>
                                      </p:cBhvr>
                                      <p:to>
                                        <p:strVal val="visible"/>
                                      </p:to>
                                    </p:set>
                                    <p:anim calcmode="lin" valueType="num">
                                      <p:cBhvr additive="base">
                                        <p:cTn id="44"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732639" y="6264275"/>
            <a:ext cx="573161" cy="365125"/>
          </a:xfrm>
        </p:spPr>
        <p:txBody>
          <a:bodyPr/>
          <a:lstStyle/>
          <a:p>
            <a:fld id="{3DBDEC22-2F30-4497-8CAA-5F321BA56295}" type="slidenum">
              <a:rPr lang="en-US" sz="2000" b="1" smtClean="0">
                <a:solidFill>
                  <a:prstClr val="black"/>
                </a:solidFill>
              </a:rPr>
              <a:pPr/>
              <a:t>56</a:t>
            </a:fld>
            <a:endParaRPr lang="en-US" sz="2000" b="1" dirty="0">
              <a:solidFill>
                <a:prstClr val="black"/>
              </a:solidFill>
            </a:endParaRPr>
          </a:p>
        </p:txBody>
      </p:sp>
      <p:sp>
        <p:nvSpPr>
          <p:cNvPr id="10" name="Title 1"/>
          <p:cNvSpPr>
            <a:spLocks noGrp="1"/>
          </p:cNvSpPr>
          <p:nvPr>
            <p:ph type="title"/>
          </p:nvPr>
        </p:nvSpPr>
        <p:spPr>
          <a:xfrm>
            <a:off x="1" y="15240"/>
            <a:ext cx="8915399" cy="931861"/>
          </a:xfrm>
          <a:prstGeom prst="rect">
            <a:avLst/>
          </a:prstGeom>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Challenges to inflows into special Accounts cont’d</a:t>
            </a:r>
          </a:p>
        </p:txBody>
      </p:sp>
      <p:sp>
        <p:nvSpPr>
          <p:cNvPr id="11" name="Text Placeholder 3"/>
          <p:cNvSpPr txBox="1">
            <a:spLocks/>
          </p:cNvSpPr>
          <p:nvPr/>
        </p:nvSpPr>
        <p:spPr>
          <a:xfrm>
            <a:off x="228600" y="762001"/>
            <a:ext cx="850900" cy="4800599"/>
          </a:xfrm>
          <a:prstGeom prst="rect">
            <a:avLst/>
          </a:prstGeom>
        </p:spPr>
        <p:txBody>
          <a:bodyPr vert="vert270"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ysClr val="windowText" lastClr="000000"/>
                </a:solidFill>
                <a:effectLst/>
                <a:uLnTx/>
                <a:uFillTx/>
                <a:latin typeface="Calibri"/>
                <a:ea typeface="+mn-ea"/>
                <a:cs typeface="+mn-cs"/>
              </a:rPr>
              <a:t>Illegal Bunkering</a:t>
            </a:r>
          </a:p>
        </p:txBody>
      </p:sp>
      <p:pic>
        <p:nvPicPr>
          <p:cNvPr id="12" name="Picture 2" descr="C:\Users\DD FED. ACCOUNT\AppData\Local\Microsoft\Windows\INetCache\IE\5R16JDYM\RTR2ILQQ[1].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079500" y="1143000"/>
            <a:ext cx="76200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772400" y="6248400"/>
            <a:ext cx="573161" cy="365125"/>
          </a:xfrm>
        </p:spPr>
        <p:txBody>
          <a:bodyPr/>
          <a:lstStyle/>
          <a:p>
            <a:fld id="{3DBDEC22-2F30-4497-8CAA-5F321BA56295}" type="slidenum">
              <a:rPr lang="en-US" sz="2000" b="1" smtClean="0">
                <a:solidFill>
                  <a:prstClr val="black"/>
                </a:solidFill>
              </a:rPr>
              <a:pPr/>
              <a:t>57</a:t>
            </a:fld>
            <a:endParaRPr lang="en-US" sz="2000" b="1" dirty="0">
              <a:solidFill>
                <a:prstClr val="black"/>
              </a:solidFill>
            </a:endParaRPr>
          </a:p>
        </p:txBody>
      </p:sp>
      <p:sp>
        <p:nvSpPr>
          <p:cNvPr id="10" name="Title 1"/>
          <p:cNvSpPr>
            <a:spLocks noGrp="1"/>
          </p:cNvSpPr>
          <p:nvPr>
            <p:ph type="title"/>
          </p:nvPr>
        </p:nvSpPr>
        <p:spPr>
          <a:xfrm>
            <a:off x="381000" y="152400"/>
            <a:ext cx="8578306" cy="697706"/>
          </a:xfrm>
          <a:prstGeom prst="rect">
            <a:avLst/>
          </a:prstGeo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Challenges of inflows into special Accounts cont’d</a:t>
            </a:r>
          </a:p>
        </p:txBody>
      </p:sp>
      <p:pic>
        <p:nvPicPr>
          <p:cNvPr id="11" name="Picture 2" descr="C:\Users\DD FED. ACCOUNT\AppData\Local\Microsoft\Windows\INetCache\IE\831CTNWN\nigeriapipeline[1].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105625" y="1027983"/>
            <a:ext cx="7733575" cy="46331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p:cNvSpPr txBox="1">
            <a:spLocks/>
          </p:cNvSpPr>
          <p:nvPr/>
        </p:nvSpPr>
        <p:spPr>
          <a:xfrm>
            <a:off x="305162" y="1395013"/>
            <a:ext cx="769983" cy="4296569"/>
          </a:xfrm>
          <a:prstGeom prst="rect">
            <a:avLst/>
          </a:prstGeom>
        </p:spPr>
        <p:txBody>
          <a:bodyPr vert="vert270"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ysClr val="windowText" lastClr="000000"/>
                </a:solidFill>
                <a:effectLst/>
                <a:uLnTx/>
                <a:uFillTx/>
                <a:latin typeface="Calibri"/>
                <a:ea typeface="+mn-ea"/>
                <a:cs typeface="+mn-cs"/>
              </a:rPr>
              <a:t>Pipeline Vandalism</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772400" y="6264275"/>
            <a:ext cx="573161" cy="365125"/>
          </a:xfrm>
        </p:spPr>
        <p:txBody>
          <a:bodyPr/>
          <a:lstStyle/>
          <a:p>
            <a:fld id="{3DBDEC22-2F30-4497-8CAA-5F321BA56295}" type="slidenum">
              <a:rPr lang="en-US" sz="2000" b="1" smtClean="0">
                <a:solidFill>
                  <a:prstClr val="black"/>
                </a:solidFill>
              </a:rPr>
              <a:pPr/>
              <a:t>58</a:t>
            </a:fld>
            <a:endParaRPr lang="en-US" sz="2000" b="1" dirty="0">
              <a:solidFill>
                <a:prstClr val="black"/>
              </a:solidFill>
            </a:endParaRPr>
          </a:p>
        </p:txBody>
      </p:sp>
      <p:sp>
        <p:nvSpPr>
          <p:cNvPr id="10" name="Title 1"/>
          <p:cNvSpPr>
            <a:spLocks noGrp="1"/>
          </p:cNvSpPr>
          <p:nvPr>
            <p:ph type="title"/>
          </p:nvPr>
        </p:nvSpPr>
        <p:spPr>
          <a:xfrm>
            <a:off x="63500" y="152400"/>
            <a:ext cx="8699500" cy="711200"/>
          </a:xfrm>
          <a:prstGeom prst="rect">
            <a:avLst/>
          </a:prstGeom>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Challenges of inflows into Special Accounts cont’d</a:t>
            </a:r>
          </a:p>
        </p:txBody>
      </p:sp>
      <p:pic>
        <p:nvPicPr>
          <p:cNvPr id="11" name="Picture 2" descr="C:\Users\DD FED. ACCOUNT\AppData\Local\Microsoft\Windows\INetCache\IE\5R16JDYM\Niger_Delta_Gas-Flares[1].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295400" y="1312864"/>
            <a:ext cx="7467599" cy="44021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p:cNvSpPr txBox="1">
            <a:spLocks/>
          </p:cNvSpPr>
          <p:nvPr/>
        </p:nvSpPr>
        <p:spPr>
          <a:xfrm>
            <a:off x="304800" y="1312864"/>
            <a:ext cx="838200" cy="4774427"/>
          </a:xfrm>
          <a:prstGeom prst="rect">
            <a:avLst/>
          </a:prstGeom>
        </p:spPr>
        <p:txBody>
          <a:bodyPr vert="vert270"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5400" b="1" dirty="0">
                <a:solidFill>
                  <a:sysClr val="windowText" lastClr="000000"/>
                </a:solidFill>
                <a:latin typeface="Calibri"/>
              </a:rPr>
              <a:t>Gas Flaring </a:t>
            </a:r>
          </a:p>
        </p:txBody>
      </p:sp>
    </p:spTree>
    <p:extLst>
      <p:ext uri="{BB962C8B-B14F-4D97-AF65-F5344CB8AC3E}">
        <p14:creationId xmlns:p14="http://schemas.microsoft.com/office/powerpoint/2010/main" val="123587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96200" y="6264275"/>
            <a:ext cx="573161" cy="365125"/>
          </a:xfrm>
        </p:spPr>
        <p:txBody>
          <a:bodyPr/>
          <a:lstStyle/>
          <a:p>
            <a:fld id="{3DBDEC22-2F30-4497-8CAA-5F321BA56295}" type="slidenum">
              <a:rPr lang="en-US" sz="2000" b="1" smtClean="0">
                <a:solidFill>
                  <a:prstClr val="black"/>
                </a:solidFill>
              </a:rPr>
              <a:pPr/>
              <a:t>59</a:t>
            </a:fld>
            <a:endParaRPr lang="en-US" sz="2000" b="1" dirty="0">
              <a:solidFill>
                <a:prstClr val="black"/>
              </a:solidFill>
            </a:endParaRPr>
          </a:p>
        </p:txBody>
      </p:sp>
      <p:sp>
        <p:nvSpPr>
          <p:cNvPr id="10" name="Title 1"/>
          <p:cNvSpPr>
            <a:spLocks noGrp="1"/>
          </p:cNvSpPr>
          <p:nvPr>
            <p:ph type="title"/>
          </p:nvPr>
        </p:nvSpPr>
        <p:spPr>
          <a:xfrm>
            <a:off x="0" y="76200"/>
            <a:ext cx="8941526" cy="835814"/>
          </a:xfrm>
          <a:prstGeom prst="rect">
            <a:avLst/>
          </a:prstGeom>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Challenges of inflows into Special Accounts cont’d</a:t>
            </a:r>
          </a:p>
        </p:txBody>
      </p:sp>
      <p:pic>
        <p:nvPicPr>
          <p:cNvPr id="11" name="Picture 2" descr="C:\Users\DD FED. ACCOUNT\AppData\Local\Microsoft\Windows\INetCache\IE\831CTNWN\3755308_301a0ddf[1].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990600" y="990600"/>
            <a:ext cx="7848600" cy="46175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p:cNvSpPr txBox="1">
            <a:spLocks/>
          </p:cNvSpPr>
          <p:nvPr/>
        </p:nvSpPr>
        <p:spPr>
          <a:xfrm>
            <a:off x="152400" y="1123405"/>
            <a:ext cx="765628" cy="5257800"/>
          </a:xfrm>
          <a:prstGeom prst="rect">
            <a:avLst/>
          </a:prstGeom>
        </p:spPr>
        <p:txBody>
          <a:bodyPr vert="vert270"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ysClr val="windowText" lastClr="000000"/>
                </a:solidFill>
                <a:effectLst/>
                <a:uLnTx/>
                <a:uFillTx/>
                <a:latin typeface="Calibri"/>
                <a:ea typeface="+mn-ea"/>
                <a:cs typeface="+mn-cs"/>
              </a:rPr>
              <a:t>Pipeline Maintenance</a:t>
            </a:r>
          </a:p>
        </p:txBody>
      </p:sp>
    </p:spTree>
    <p:extLst>
      <p:ext uri="{BB962C8B-B14F-4D97-AF65-F5344CB8AC3E}">
        <p14:creationId xmlns:p14="http://schemas.microsoft.com/office/powerpoint/2010/main" val="331709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580239" y="6324600"/>
            <a:ext cx="573161" cy="365125"/>
          </a:xfrm>
        </p:spPr>
        <p:txBody>
          <a:bodyPr/>
          <a:lstStyle/>
          <a:p>
            <a:fld id="{3DBDEC22-2F30-4497-8CAA-5F321BA56295}" type="slidenum">
              <a:rPr lang="en-US" sz="2000" b="1" smtClean="0">
                <a:solidFill>
                  <a:prstClr val="black"/>
                </a:solidFill>
              </a:rPr>
              <a:pPr/>
              <a:t>6</a:t>
            </a:fld>
            <a:endParaRPr lang="en-US" sz="2000" b="1" dirty="0">
              <a:solidFill>
                <a:prstClr val="black"/>
              </a:solidFill>
            </a:endParaRPr>
          </a:p>
        </p:txBody>
      </p:sp>
      <p:sp>
        <p:nvSpPr>
          <p:cNvPr id="10" name="Title 1">
            <a:extLst>
              <a:ext uri="{FF2B5EF4-FFF2-40B4-BE49-F238E27FC236}">
                <a16:creationId xmlns:a16="http://schemas.microsoft.com/office/drawing/2014/main" id="{D6978548-F022-4B14-9F4A-73EA785CCE5D}"/>
              </a:ext>
            </a:extLst>
          </p:cNvPr>
          <p:cNvSpPr>
            <a:spLocks noGrp="1"/>
          </p:cNvSpPr>
          <p:nvPr>
            <p:ph type="title"/>
          </p:nvPr>
        </p:nvSpPr>
        <p:spPr>
          <a:xfrm>
            <a:off x="1219200" y="365125"/>
            <a:ext cx="6553200" cy="1013101"/>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OAGF Role in Revenue Matters</a:t>
            </a:r>
          </a:p>
        </p:txBody>
      </p:sp>
      <p:sp>
        <p:nvSpPr>
          <p:cNvPr id="11" name="Content Placeholder 2">
            <a:extLst>
              <a:ext uri="{FF2B5EF4-FFF2-40B4-BE49-F238E27FC236}">
                <a16:creationId xmlns:a16="http://schemas.microsoft.com/office/drawing/2014/main" id="{D971CCF4-42A2-4F34-9A66-1536B82D7066}"/>
              </a:ext>
            </a:extLst>
          </p:cNvPr>
          <p:cNvSpPr>
            <a:spLocks noGrp="1"/>
          </p:cNvSpPr>
          <p:nvPr>
            <p:ph idx="4294967295"/>
          </p:nvPr>
        </p:nvSpPr>
        <p:spPr>
          <a:xfrm>
            <a:off x="838199" y="1378226"/>
            <a:ext cx="7287489" cy="4798737"/>
          </a:xfrm>
          <a:prstGeom prst="rect">
            <a:avLst/>
          </a:prstGeom>
        </p:spPr>
        <p:txBody>
          <a:bodyPr>
            <a:noAutofit/>
          </a:bodyPr>
          <a:lstStyle/>
          <a:p>
            <a:pPr>
              <a:lnSpc>
                <a:spcPct val="100000"/>
              </a:lnSpc>
              <a:spcBef>
                <a:spcPts val="0"/>
              </a:spcBef>
              <a:buClrTx/>
            </a:pPr>
            <a:r>
              <a:rPr kumimoji="0" lang="en-US" sz="2800" b="0" i="0" u="none" strike="noStrike" kern="0" cap="none" spc="0" normalizeH="0" baseline="0" noProof="0" dirty="0">
                <a:ln>
                  <a:noFill/>
                </a:ln>
                <a:solidFill>
                  <a:sysClr val="windowText" lastClr="000000"/>
                </a:solidFill>
                <a:effectLst/>
                <a:uLnTx/>
                <a:uFillTx/>
              </a:rPr>
              <a:t>Carry out revenue monitoring and accounting</a:t>
            </a:r>
          </a:p>
          <a:p>
            <a:pPr>
              <a:lnSpc>
                <a:spcPct val="100000"/>
              </a:lnSpc>
              <a:spcBef>
                <a:spcPts val="0"/>
              </a:spcBef>
              <a:buClrTx/>
            </a:pPr>
            <a:r>
              <a:rPr kumimoji="0" lang="en-US" sz="2800" b="0" i="0" u="none" strike="noStrike" kern="0" cap="none" spc="0" normalizeH="0" baseline="0" noProof="0" dirty="0">
                <a:ln>
                  <a:noFill/>
                </a:ln>
                <a:solidFill>
                  <a:sysClr val="windowText" lastClr="000000"/>
                </a:solidFill>
                <a:effectLst/>
                <a:uLnTx/>
                <a:uFillTx/>
              </a:rPr>
              <a:t>Revenue reconciliation</a:t>
            </a:r>
          </a:p>
          <a:p>
            <a:pPr>
              <a:lnSpc>
                <a:spcPct val="100000"/>
              </a:lnSpc>
              <a:spcBef>
                <a:spcPts val="0"/>
              </a:spcBef>
              <a:buClrTx/>
            </a:pPr>
            <a:r>
              <a:rPr kumimoji="0" lang="en-US" sz="2800" b="0" i="0" u="none" strike="noStrike" kern="0" cap="none" spc="0" normalizeH="0" baseline="0" noProof="0" dirty="0">
                <a:ln>
                  <a:noFill/>
                </a:ln>
                <a:solidFill>
                  <a:sysClr val="windowText" lastClr="000000"/>
                </a:solidFill>
                <a:effectLst/>
                <a:uLnTx/>
                <a:uFillTx/>
              </a:rPr>
              <a:t>Manage Federal government investments through ministry of finance Incorporated (MOFI) Division.</a:t>
            </a:r>
          </a:p>
          <a:p>
            <a:pPr>
              <a:lnSpc>
                <a:spcPct val="100000"/>
              </a:lnSpc>
              <a:spcBef>
                <a:spcPts val="0"/>
              </a:spcBef>
              <a:buClrTx/>
            </a:pPr>
            <a:r>
              <a:rPr kumimoji="0" lang="en-US" sz="2800" b="0" i="0" u="none" strike="noStrike" kern="0" cap="none" spc="0" normalizeH="0" baseline="0" noProof="0" dirty="0">
                <a:ln>
                  <a:noFill/>
                </a:ln>
                <a:solidFill>
                  <a:sysClr val="windowText" lastClr="000000"/>
                </a:solidFill>
                <a:effectLst/>
                <a:uLnTx/>
                <a:uFillTx/>
              </a:rPr>
              <a:t>Attendance of Annual General Meetings, Board Meetings.</a:t>
            </a:r>
          </a:p>
          <a:p>
            <a:pPr>
              <a:lnSpc>
                <a:spcPct val="100000"/>
              </a:lnSpc>
              <a:spcBef>
                <a:spcPts val="0"/>
              </a:spcBef>
              <a:buClrTx/>
            </a:pPr>
            <a:r>
              <a:rPr kumimoji="0" lang="en-US" sz="2800" b="0" i="0" u="none" strike="noStrike" kern="0" cap="none" spc="0" normalizeH="0" baseline="0" noProof="0" dirty="0">
                <a:ln>
                  <a:noFill/>
                </a:ln>
                <a:solidFill>
                  <a:sysClr val="windowText" lastClr="000000"/>
                </a:solidFill>
                <a:effectLst/>
                <a:uLnTx/>
                <a:uFillTx/>
              </a:rPr>
              <a:t>Collection of Dividends and Director's Fees</a:t>
            </a:r>
          </a:p>
          <a:p>
            <a:pPr>
              <a:lnSpc>
                <a:spcPct val="100000"/>
              </a:lnSpc>
              <a:spcBef>
                <a:spcPts val="0"/>
              </a:spcBef>
              <a:buClrTx/>
            </a:pPr>
            <a:r>
              <a:rPr kumimoji="0" lang="en-US" sz="2800" b="0" i="0" u="none" strike="noStrike" kern="0" cap="none" spc="0" normalizeH="0" baseline="0" noProof="0" dirty="0">
                <a:ln>
                  <a:noFill/>
                </a:ln>
                <a:solidFill>
                  <a:sysClr val="windowText" lastClr="000000"/>
                </a:solidFill>
                <a:effectLst/>
                <a:uLnTx/>
                <a:uFillTx/>
              </a:rPr>
              <a:t>Tax and customs refunds processing</a:t>
            </a:r>
          </a:p>
          <a:p>
            <a:pPr>
              <a:lnSpc>
                <a:spcPct val="100000"/>
              </a:lnSpc>
              <a:spcBef>
                <a:spcPts val="0"/>
              </a:spcBef>
              <a:buClrTx/>
            </a:pPr>
            <a:r>
              <a:rPr kumimoji="0" lang="en-US" sz="2800" b="0" i="0" u="none" strike="noStrike" kern="0" cap="none" spc="0" normalizeH="0" baseline="0" noProof="0" dirty="0">
                <a:ln>
                  <a:noFill/>
                </a:ln>
                <a:solidFill>
                  <a:sysClr val="windowText" lastClr="000000"/>
                </a:solidFill>
                <a:effectLst/>
                <a:uLnTx/>
                <a:uFillTx/>
              </a:rPr>
              <a:t>Computation and collection of operating Surpluses.</a:t>
            </a:r>
          </a:p>
          <a:p>
            <a:pPr>
              <a:lnSpc>
                <a:spcPct val="100000"/>
              </a:lnSpc>
              <a:spcBef>
                <a:spcPts val="0"/>
              </a:spcBef>
              <a:buClrTx/>
            </a:pPr>
            <a:r>
              <a:rPr kumimoji="0" lang="en-US" sz="2800" b="0" i="0" u="none" strike="noStrike" kern="0" cap="none" spc="0" normalizeH="0" baseline="0" noProof="0" dirty="0">
                <a:ln>
                  <a:noFill/>
                </a:ln>
                <a:solidFill>
                  <a:sysClr val="windowText" lastClr="000000"/>
                </a:solidFill>
                <a:effectLst/>
                <a:uLnTx/>
                <a:uFillTx/>
              </a:rPr>
              <a:t>Management of Special Accounts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wipe(down)">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wipe(down)">
                                      <p:cBhvr>
                                        <p:cTn id="18" dur="500"/>
                                        <p:tgtEl>
                                          <p:spTgt spid="1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wipe(down)">
                                      <p:cBhvr>
                                        <p:cTn id="23" dur="500"/>
                                        <p:tgtEl>
                                          <p:spTgt spid="1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wipe(down)">
                                      <p:cBhvr>
                                        <p:cTn id="28" dur="500"/>
                                        <p:tgtEl>
                                          <p:spTgt spid="1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animEffect transition="in" filter="wipe(down)">
                                      <p:cBhvr>
                                        <p:cTn id="33" dur="500"/>
                                        <p:tgtEl>
                                          <p:spTgt spid="11">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xEl>
                                              <p:pRg st="5" end="5"/>
                                            </p:txEl>
                                          </p:spTgt>
                                        </p:tgtEl>
                                        <p:attrNameLst>
                                          <p:attrName>style.visibility</p:attrName>
                                        </p:attrNameLst>
                                      </p:cBhvr>
                                      <p:to>
                                        <p:strVal val="visible"/>
                                      </p:to>
                                    </p:set>
                                    <p:animEffect transition="in" filter="wipe(down)">
                                      <p:cBhvr>
                                        <p:cTn id="38" dur="500"/>
                                        <p:tgtEl>
                                          <p:spTgt spid="11">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animEffect transition="in" filter="wipe(down)">
                                      <p:cBhvr>
                                        <p:cTn id="43" dur="500"/>
                                        <p:tgtEl>
                                          <p:spTgt spid="11">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1">
                                            <p:txEl>
                                              <p:pRg st="7" end="7"/>
                                            </p:txEl>
                                          </p:spTgt>
                                        </p:tgtEl>
                                        <p:attrNameLst>
                                          <p:attrName>style.visibility</p:attrName>
                                        </p:attrNameLst>
                                      </p:cBhvr>
                                      <p:to>
                                        <p:strVal val="visible"/>
                                      </p:to>
                                    </p:set>
                                    <p:animEffect transition="in" filter="wipe(down)">
                                      <p:cBhvr>
                                        <p:cTn id="48"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96200" y="6248400"/>
            <a:ext cx="573161" cy="365125"/>
          </a:xfrm>
        </p:spPr>
        <p:txBody>
          <a:bodyPr/>
          <a:lstStyle/>
          <a:p>
            <a:fld id="{3DBDEC22-2F30-4497-8CAA-5F321BA56295}" type="slidenum">
              <a:rPr lang="en-US" sz="2000" b="1" smtClean="0">
                <a:solidFill>
                  <a:prstClr val="black"/>
                </a:solidFill>
              </a:rPr>
              <a:pPr/>
              <a:t>60</a:t>
            </a:fld>
            <a:endParaRPr lang="en-US" sz="2000" b="1" dirty="0">
              <a:solidFill>
                <a:prstClr val="black"/>
              </a:solidFill>
            </a:endParaRPr>
          </a:p>
        </p:txBody>
      </p:sp>
      <p:sp>
        <p:nvSpPr>
          <p:cNvPr id="10" name="Title 1"/>
          <p:cNvSpPr>
            <a:spLocks noGrp="1"/>
          </p:cNvSpPr>
          <p:nvPr>
            <p:ph type="title"/>
          </p:nvPr>
        </p:nvSpPr>
        <p:spPr>
          <a:xfrm>
            <a:off x="-76200" y="273050"/>
            <a:ext cx="9231086" cy="775111"/>
          </a:xfrm>
          <a:prstGeom prst="rect">
            <a:avLst/>
          </a:prstGeo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Challenges of inflows into Special Accounts cont’d</a:t>
            </a:r>
          </a:p>
        </p:txBody>
      </p:sp>
      <p:sp>
        <p:nvSpPr>
          <p:cNvPr id="11" name="Text Placeholder 3"/>
          <p:cNvSpPr txBox="1">
            <a:spLocks/>
          </p:cNvSpPr>
          <p:nvPr/>
        </p:nvSpPr>
        <p:spPr>
          <a:xfrm>
            <a:off x="152400" y="1278347"/>
            <a:ext cx="1293948" cy="4691063"/>
          </a:xfrm>
          <a:prstGeom prst="rect">
            <a:avLst/>
          </a:prstGeom>
        </p:spPr>
        <p:txBody>
          <a:bodyPr vert="vert270"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ysClr val="windowText" lastClr="000000"/>
                </a:solidFill>
                <a:effectLst/>
                <a:uLnTx/>
                <a:uFillTx/>
                <a:latin typeface="Calibri"/>
                <a:ea typeface="+mn-ea"/>
                <a:cs typeface="+mn-cs"/>
              </a:rPr>
              <a:t>Delay in Remittance of Crude Oil Sales</a:t>
            </a:r>
          </a:p>
        </p:txBody>
      </p:sp>
      <p:pic>
        <p:nvPicPr>
          <p:cNvPr id="12" name="Picture 4" descr="C:\Users\DD FED. ACCOUNT\AppData\Local\Microsoft\Windows\INetCache\IE\16Q2VEWT\bills-2557264_960_720[1].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371601" y="1066800"/>
            <a:ext cx="7467600" cy="4847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09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wipe(down)">
                                      <p:cBhvr>
                                        <p:cTn id="7" dur="145">
                                          <p:stCondLst>
                                            <p:cond delay="0"/>
                                          </p:stCondLst>
                                        </p:cTn>
                                        <p:tgtEl>
                                          <p:spTgt spid="10"/>
                                        </p:tgtEl>
                                      </p:cBhvr>
                                    </p:animEffect>
                                    <p:anim calcmode="lin" valueType="num">
                                      <p:cBhvr>
                                        <p:cTn id="8"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13" dur="7">
                                          <p:stCondLst>
                                            <p:cond delay="162"/>
                                          </p:stCondLst>
                                        </p:cTn>
                                        <p:tgtEl>
                                          <p:spTgt spid="10"/>
                                        </p:tgtEl>
                                      </p:cBhvr>
                                      <p:to x="100000" y="60000"/>
                                    </p:animScale>
                                    <p:animScale>
                                      <p:cBhvr>
                                        <p:cTn id="14" dur="41" decel="50000">
                                          <p:stCondLst>
                                            <p:cond delay="169"/>
                                          </p:stCondLst>
                                        </p:cTn>
                                        <p:tgtEl>
                                          <p:spTgt spid="10"/>
                                        </p:tgtEl>
                                      </p:cBhvr>
                                      <p:to x="100000" y="100000"/>
                                    </p:animScale>
                                    <p:animScale>
                                      <p:cBhvr>
                                        <p:cTn id="15" dur="7">
                                          <p:stCondLst>
                                            <p:cond delay="328"/>
                                          </p:stCondLst>
                                        </p:cTn>
                                        <p:tgtEl>
                                          <p:spTgt spid="10"/>
                                        </p:tgtEl>
                                      </p:cBhvr>
                                      <p:to x="100000" y="80000"/>
                                    </p:animScale>
                                    <p:animScale>
                                      <p:cBhvr>
                                        <p:cTn id="16" dur="41" decel="50000">
                                          <p:stCondLst>
                                            <p:cond delay="335"/>
                                          </p:stCondLst>
                                        </p:cTn>
                                        <p:tgtEl>
                                          <p:spTgt spid="10"/>
                                        </p:tgtEl>
                                      </p:cBhvr>
                                      <p:to x="100000" y="100000"/>
                                    </p:animScale>
                                    <p:animScale>
                                      <p:cBhvr>
                                        <p:cTn id="17" dur="7">
                                          <p:stCondLst>
                                            <p:cond delay="410"/>
                                          </p:stCondLst>
                                        </p:cTn>
                                        <p:tgtEl>
                                          <p:spTgt spid="10"/>
                                        </p:tgtEl>
                                      </p:cBhvr>
                                      <p:to x="100000" y="90000"/>
                                    </p:animScale>
                                    <p:animScale>
                                      <p:cBhvr>
                                        <p:cTn id="18" dur="41" decel="50000">
                                          <p:stCondLst>
                                            <p:cond delay="417"/>
                                          </p:stCondLst>
                                        </p:cTn>
                                        <p:tgtEl>
                                          <p:spTgt spid="10"/>
                                        </p:tgtEl>
                                      </p:cBhvr>
                                      <p:to x="100000" y="100000"/>
                                    </p:animScale>
                                    <p:animScale>
                                      <p:cBhvr>
                                        <p:cTn id="19" dur="7">
                                          <p:stCondLst>
                                            <p:cond delay="452"/>
                                          </p:stCondLst>
                                        </p:cTn>
                                        <p:tgtEl>
                                          <p:spTgt spid="10"/>
                                        </p:tgtEl>
                                      </p:cBhvr>
                                      <p:to x="100000" y="95000"/>
                                    </p:animScale>
                                    <p:animScale>
                                      <p:cBhvr>
                                        <p:cTn id="20" dur="41" decel="50000">
                                          <p:stCondLst>
                                            <p:cond delay="459"/>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1000"/>
                                        <p:tgtEl>
                                          <p:spTgt spid="11">
                                            <p:txEl>
                                              <p:pRg st="0" end="0"/>
                                            </p:txEl>
                                          </p:spTgt>
                                        </p:tgtEl>
                                      </p:cBhvr>
                                    </p:animEffect>
                                    <p:anim calcmode="lin" valueType="num">
                                      <p:cBhvr>
                                        <p:cTn id="2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772400" y="6264275"/>
            <a:ext cx="573161" cy="365125"/>
          </a:xfrm>
        </p:spPr>
        <p:txBody>
          <a:bodyPr/>
          <a:lstStyle/>
          <a:p>
            <a:fld id="{3DBDEC22-2F30-4497-8CAA-5F321BA56295}" type="slidenum">
              <a:rPr lang="en-US" sz="2000" b="1" smtClean="0">
                <a:solidFill>
                  <a:prstClr val="black"/>
                </a:solidFill>
              </a:rPr>
              <a:pPr/>
              <a:t>61</a:t>
            </a:fld>
            <a:endParaRPr lang="en-US" sz="2000" b="1" dirty="0">
              <a:solidFill>
                <a:prstClr val="black"/>
              </a:solidFill>
            </a:endParaRPr>
          </a:p>
        </p:txBody>
      </p:sp>
      <p:sp>
        <p:nvSpPr>
          <p:cNvPr id="10" name="Title 1"/>
          <p:cNvSpPr>
            <a:spLocks noGrp="1"/>
          </p:cNvSpPr>
          <p:nvPr>
            <p:ph type="title"/>
          </p:nvPr>
        </p:nvSpPr>
        <p:spPr>
          <a:xfrm>
            <a:off x="1" y="30480"/>
            <a:ext cx="8915398" cy="1320800"/>
          </a:xfrm>
          <a:prstGeom prst="rect">
            <a:avLst/>
          </a:prstGeom>
        </p:spPr>
        <p:txBody>
          <a:bodyPr>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SUGGESTED SOLUTIONS TO INFLOWS TO SPECIAL ACCOUNTS</a:t>
            </a:r>
          </a:p>
        </p:txBody>
      </p:sp>
      <p:sp>
        <p:nvSpPr>
          <p:cNvPr id="11" name="Content Placeholder 2"/>
          <p:cNvSpPr>
            <a:spLocks noGrp="1"/>
          </p:cNvSpPr>
          <p:nvPr>
            <p:ph idx="4294967295"/>
          </p:nvPr>
        </p:nvSpPr>
        <p:spPr>
          <a:xfrm>
            <a:off x="381000" y="1752600"/>
            <a:ext cx="7162800" cy="4495800"/>
          </a:xfrm>
          <a:prstGeom prst="rect">
            <a:avLst/>
          </a:prstGeom>
        </p:spPr>
        <p:txBody>
          <a:bodyPr>
            <a:normAutofit/>
          </a:bodyPr>
          <a:lstStyle/>
          <a:p>
            <a:pPr>
              <a:lnSpc>
                <a:spcPct val="100000"/>
              </a:lnSpc>
              <a:spcBef>
                <a:spcPts val="0"/>
              </a:spcBef>
              <a:buClrTx/>
            </a:pPr>
            <a:r>
              <a:rPr kumimoji="0" lang="en-GB" sz="3200" b="0" i="1" u="none" strike="noStrike" kern="0" cap="none" spc="0" normalizeH="0" baseline="0" noProof="0" dirty="0">
                <a:ln>
                  <a:noFill/>
                </a:ln>
                <a:solidFill>
                  <a:sysClr val="windowText" lastClr="000000"/>
                </a:solidFill>
                <a:effectLst/>
                <a:uLnTx/>
                <a:uFillTx/>
              </a:rPr>
              <a:t> Review of JVC agreements to conform to   actual production and sharing;</a:t>
            </a:r>
            <a:endParaRPr kumimoji="0" lang="en-US" sz="3200" b="0" i="0" u="none" strike="noStrike" kern="0" cap="none" spc="0" normalizeH="0" baseline="0" noProof="0" dirty="0">
              <a:ln>
                <a:noFill/>
              </a:ln>
              <a:solidFill>
                <a:sysClr val="windowText" lastClr="000000"/>
              </a:solidFill>
              <a:effectLst/>
              <a:uLnTx/>
              <a:uFillTx/>
            </a:endParaRPr>
          </a:p>
          <a:p>
            <a:pPr>
              <a:lnSpc>
                <a:spcPct val="100000"/>
              </a:lnSpc>
              <a:spcBef>
                <a:spcPts val="0"/>
              </a:spcBef>
              <a:buClrTx/>
            </a:pPr>
            <a:r>
              <a:rPr kumimoji="0" lang="en-GB" sz="3200" b="0" i="1" u="none" strike="noStrike" kern="0" cap="none" spc="0" normalizeH="0" baseline="0" noProof="0" dirty="0">
                <a:ln>
                  <a:noFill/>
                </a:ln>
                <a:solidFill>
                  <a:sysClr val="windowText" lastClr="000000"/>
                </a:solidFill>
                <a:effectLst/>
                <a:uLnTx/>
                <a:uFillTx/>
              </a:rPr>
              <a:t> Quick passage of the Petroleum Bill;</a:t>
            </a:r>
            <a:endParaRPr kumimoji="0" lang="en-US" sz="3200" b="0" i="0" u="none" strike="noStrike" kern="0" cap="none" spc="0" normalizeH="0" baseline="0" noProof="0" dirty="0">
              <a:ln>
                <a:noFill/>
              </a:ln>
              <a:solidFill>
                <a:sysClr val="windowText" lastClr="000000"/>
              </a:solidFill>
              <a:effectLst/>
              <a:uLnTx/>
              <a:uFillTx/>
            </a:endParaRPr>
          </a:p>
          <a:p>
            <a:pPr>
              <a:lnSpc>
                <a:spcPct val="100000"/>
              </a:lnSpc>
              <a:spcBef>
                <a:spcPts val="0"/>
              </a:spcBef>
              <a:buClrTx/>
            </a:pPr>
            <a:r>
              <a:rPr kumimoji="0" lang="en-GB" sz="3200" b="0" i="1" u="none" strike="noStrike" kern="0" cap="none" spc="0" normalizeH="0" baseline="0" noProof="0" dirty="0">
                <a:ln>
                  <a:noFill/>
                </a:ln>
                <a:solidFill>
                  <a:sysClr val="windowText" lastClr="000000"/>
                </a:solidFill>
                <a:effectLst/>
                <a:uLnTx/>
                <a:uFillTx/>
              </a:rPr>
              <a:t> Diversification of Revenue Sources;</a:t>
            </a:r>
            <a:endParaRPr kumimoji="0" lang="en-US" sz="3200" b="0" i="0" u="none" strike="noStrike" kern="0" cap="none" spc="0" normalizeH="0" baseline="0" noProof="0" dirty="0">
              <a:ln>
                <a:noFill/>
              </a:ln>
              <a:solidFill>
                <a:sysClr val="windowText" lastClr="000000"/>
              </a:solidFill>
              <a:effectLst/>
              <a:uLnTx/>
              <a:uFillTx/>
            </a:endParaRPr>
          </a:p>
          <a:p>
            <a:pPr>
              <a:lnSpc>
                <a:spcPct val="100000"/>
              </a:lnSpc>
              <a:spcBef>
                <a:spcPts val="0"/>
              </a:spcBef>
              <a:buClrTx/>
            </a:pPr>
            <a:r>
              <a:rPr kumimoji="0" lang="en-GB" sz="3200" b="0" i="1" u="none" strike="noStrike" kern="0" cap="none" spc="0" normalizeH="0" baseline="0" noProof="0" dirty="0">
                <a:ln>
                  <a:noFill/>
                </a:ln>
                <a:solidFill>
                  <a:sysClr val="windowText" lastClr="000000"/>
                </a:solidFill>
                <a:effectLst/>
                <a:uLnTx/>
                <a:uFillTx/>
              </a:rPr>
              <a:t> Review Customs tariffs, Export, Import and Excise duties;</a:t>
            </a:r>
            <a:endParaRPr kumimoji="0" lang="en-US" sz="3200" b="0" i="0" u="none" strike="noStrike" kern="0" cap="none" spc="0" normalizeH="0" baseline="0" noProof="0" dirty="0">
              <a:ln>
                <a:noFill/>
              </a:ln>
              <a:solidFill>
                <a:sysClr val="windowText" lastClr="000000"/>
              </a:solidFill>
              <a:effectLst/>
              <a:uLnTx/>
              <a:uFillTx/>
            </a:endParaRPr>
          </a:p>
          <a:p>
            <a:pPr>
              <a:lnSpc>
                <a:spcPct val="100000"/>
              </a:lnSpc>
              <a:spcBef>
                <a:spcPts val="0"/>
              </a:spcBef>
              <a:buClrTx/>
            </a:pPr>
            <a:r>
              <a:rPr kumimoji="0" lang="en-GB" sz="3200" b="0" i="1" u="none" strike="noStrike" kern="0" cap="none" spc="0" normalizeH="0" baseline="0" noProof="0" dirty="0">
                <a:ln>
                  <a:noFill/>
                </a:ln>
                <a:solidFill>
                  <a:sysClr val="windowText" lastClr="000000"/>
                </a:solidFill>
                <a:effectLst/>
                <a:uLnTx/>
                <a:uFillTx/>
              </a:rPr>
              <a:t> Block Leakages</a:t>
            </a:r>
            <a:endParaRPr kumimoji="0" lang="en-US" sz="3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31709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 calcmode="lin" valueType="num">
                                      <p:cBhvr additive="base">
                                        <p:cTn id="3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 calcmode="lin" valueType="num">
                                      <p:cBhvr additive="base">
                                        <p:cTn id="37"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96200" y="6264275"/>
            <a:ext cx="573161" cy="365125"/>
          </a:xfrm>
        </p:spPr>
        <p:txBody>
          <a:bodyPr/>
          <a:lstStyle/>
          <a:p>
            <a:fld id="{3DBDEC22-2F30-4497-8CAA-5F321BA56295}" type="slidenum">
              <a:rPr lang="en-US" sz="2000" b="1" smtClean="0">
                <a:solidFill>
                  <a:prstClr val="black"/>
                </a:solidFill>
              </a:rPr>
              <a:pPr/>
              <a:t>62</a:t>
            </a:fld>
            <a:endParaRPr lang="en-US" sz="2000" b="1" dirty="0">
              <a:solidFill>
                <a:prstClr val="black"/>
              </a:solidFill>
            </a:endParaRPr>
          </a:p>
        </p:txBody>
      </p:sp>
      <p:sp>
        <p:nvSpPr>
          <p:cNvPr id="10" name="Title 1"/>
          <p:cNvSpPr>
            <a:spLocks noGrp="1"/>
          </p:cNvSpPr>
          <p:nvPr>
            <p:ph type="title"/>
          </p:nvPr>
        </p:nvSpPr>
        <p:spPr>
          <a:xfrm>
            <a:off x="304800" y="212725"/>
            <a:ext cx="8610600" cy="777875"/>
          </a:xfrm>
          <a:prstGeom prst="rect">
            <a:avLst/>
          </a:prstGeom>
        </p:spPr>
        <p:txBody>
          <a:bodyPr>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rPr>
              <a:t>SUGGESTED SOLUTIONS TO INFLOWS INTO SPECIAL ACCOUNTS CONT’D</a:t>
            </a:r>
          </a:p>
        </p:txBody>
      </p:sp>
      <p:sp>
        <p:nvSpPr>
          <p:cNvPr id="11" name="Content Placeholder 2"/>
          <p:cNvSpPr>
            <a:spLocks noGrp="1"/>
          </p:cNvSpPr>
          <p:nvPr>
            <p:ph idx="4294967295"/>
          </p:nvPr>
        </p:nvSpPr>
        <p:spPr>
          <a:xfrm>
            <a:off x="304800" y="1536701"/>
            <a:ext cx="7462201" cy="3949699"/>
          </a:xfrm>
          <a:prstGeom prst="rect">
            <a:avLst/>
          </a:prstGeom>
        </p:spPr>
        <p:txBody>
          <a:bodyPr>
            <a:noAutofit/>
          </a:bodyPr>
          <a:lstStyle/>
          <a:p>
            <a:pPr>
              <a:lnSpc>
                <a:spcPct val="100000"/>
              </a:lnSpc>
              <a:spcBef>
                <a:spcPts val="0"/>
              </a:spcBef>
              <a:buClrTx/>
            </a:pPr>
            <a:r>
              <a:rPr kumimoji="0" lang="en-GB" sz="4000" b="0" i="1" u="none" strike="noStrike" kern="0" cap="none" spc="0" normalizeH="0" baseline="0" noProof="0" dirty="0">
                <a:ln>
                  <a:noFill/>
                </a:ln>
                <a:solidFill>
                  <a:sysClr val="windowText" lastClr="000000"/>
                </a:solidFill>
                <a:effectLst/>
                <a:uLnTx/>
                <a:uFillTx/>
              </a:rPr>
              <a:t> </a:t>
            </a:r>
            <a:r>
              <a:rPr kumimoji="0" lang="en-GB" sz="3200" b="0" i="1" u="none" strike="noStrike" kern="0" cap="none" spc="0" normalizeH="0" baseline="0" noProof="0" dirty="0">
                <a:ln>
                  <a:noFill/>
                </a:ln>
                <a:solidFill>
                  <a:sysClr val="windowText" lastClr="000000"/>
                </a:solidFill>
                <a:effectLst/>
                <a:uLnTx/>
                <a:uFillTx/>
              </a:rPr>
              <a:t>Expansion of Gas Sector</a:t>
            </a:r>
            <a:endParaRPr kumimoji="0" lang="en-US" sz="3200" b="0" i="0" u="none" strike="noStrike" kern="0" cap="none" spc="0" normalizeH="0" baseline="0" noProof="0" dirty="0">
              <a:ln>
                <a:noFill/>
              </a:ln>
              <a:solidFill>
                <a:sysClr val="windowText" lastClr="000000"/>
              </a:solidFill>
              <a:effectLst/>
              <a:uLnTx/>
              <a:uFillTx/>
            </a:endParaRPr>
          </a:p>
          <a:p>
            <a:pPr>
              <a:lnSpc>
                <a:spcPct val="100000"/>
              </a:lnSpc>
              <a:spcBef>
                <a:spcPts val="0"/>
              </a:spcBef>
              <a:buClrTx/>
            </a:pPr>
            <a:r>
              <a:rPr kumimoji="0" lang="en-GB" sz="3200" b="0" i="1" u="none" strike="noStrike" kern="0" cap="none" spc="0" normalizeH="0" baseline="0" noProof="0" dirty="0">
                <a:ln>
                  <a:noFill/>
                </a:ln>
                <a:solidFill>
                  <a:sysClr val="windowText" lastClr="000000"/>
                </a:solidFill>
                <a:effectLst/>
                <a:uLnTx/>
                <a:uFillTx/>
              </a:rPr>
              <a:t> Development of other natural resources</a:t>
            </a:r>
            <a:endParaRPr kumimoji="0" lang="en-US" sz="3200" b="0" i="0" u="none" strike="noStrike" kern="0" cap="none" spc="0" normalizeH="0" baseline="0" noProof="0" dirty="0">
              <a:ln>
                <a:noFill/>
              </a:ln>
              <a:solidFill>
                <a:sysClr val="windowText" lastClr="000000"/>
              </a:solidFill>
              <a:effectLst/>
              <a:uLnTx/>
              <a:uFillTx/>
            </a:endParaRPr>
          </a:p>
          <a:p>
            <a:pPr>
              <a:lnSpc>
                <a:spcPct val="100000"/>
              </a:lnSpc>
              <a:spcBef>
                <a:spcPts val="0"/>
              </a:spcBef>
              <a:buClrTx/>
            </a:pPr>
            <a:r>
              <a:rPr kumimoji="0" lang="en-GB" sz="3200" b="0" i="1" u="none" strike="noStrike" kern="0" cap="none" spc="0" normalizeH="0" baseline="0" noProof="0" dirty="0">
                <a:ln>
                  <a:noFill/>
                </a:ln>
                <a:solidFill>
                  <a:sysClr val="windowText" lastClr="000000"/>
                </a:solidFill>
                <a:effectLst/>
                <a:uLnTx/>
                <a:uFillTx/>
              </a:rPr>
              <a:t> Development of the Agricultural Sector</a:t>
            </a:r>
            <a:endParaRPr kumimoji="0" lang="en-US" sz="3200" b="0" i="0" u="none" strike="noStrike" kern="0" cap="none" spc="0" normalizeH="0" baseline="0" noProof="0" dirty="0">
              <a:ln>
                <a:noFill/>
              </a:ln>
              <a:solidFill>
                <a:sysClr val="windowText" lastClr="000000"/>
              </a:solidFill>
              <a:effectLst/>
              <a:uLnTx/>
              <a:uFillTx/>
            </a:endParaRPr>
          </a:p>
          <a:p>
            <a:pPr>
              <a:lnSpc>
                <a:spcPct val="100000"/>
              </a:lnSpc>
              <a:spcBef>
                <a:spcPts val="0"/>
              </a:spcBef>
              <a:buClrTx/>
            </a:pPr>
            <a:r>
              <a:rPr kumimoji="0" lang="en-GB" sz="3200" b="0" i="1" u="none" strike="noStrike" kern="0" cap="none" spc="0" normalizeH="0" baseline="0" noProof="0" dirty="0">
                <a:ln>
                  <a:noFill/>
                </a:ln>
                <a:solidFill>
                  <a:sysClr val="windowText" lastClr="000000"/>
                </a:solidFill>
                <a:effectLst/>
                <a:uLnTx/>
                <a:uFillTx/>
              </a:rPr>
              <a:t> Avoid unnecessary waivers and Tax Holidays</a:t>
            </a:r>
            <a:endParaRPr kumimoji="0" lang="en-US" sz="3200" b="0" i="0" u="none" strike="noStrike" kern="0" cap="none" spc="0" normalizeH="0" baseline="0" noProof="0" dirty="0">
              <a:ln>
                <a:noFill/>
              </a:ln>
              <a:solidFill>
                <a:sysClr val="windowText" lastClr="000000"/>
              </a:solidFill>
              <a:effectLst/>
              <a:uLnTx/>
              <a:uFillTx/>
            </a:endParaRPr>
          </a:p>
          <a:p>
            <a:pPr>
              <a:lnSpc>
                <a:spcPct val="100000"/>
              </a:lnSpc>
              <a:spcBef>
                <a:spcPts val="0"/>
              </a:spcBef>
              <a:buClrTx/>
            </a:pPr>
            <a:r>
              <a:rPr kumimoji="0" lang="en-GB" sz="3200" b="0" i="1" u="none" strike="noStrike" kern="0" cap="none" spc="0" normalizeH="0" baseline="0" noProof="0" dirty="0">
                <a:ln>
                  <a:noFill/>
                </a:ln>
                <a:solidFill>
                  <a:sysClr val="windowText" lastClr="000000"/>
                </a:solidFill>
                <a:effectLst/>
                <a:uLnTx/>
                <a:uFillTx/>
              </a:rPr>
              <a:t> Monitor Crude Oil production and lifting.</a:t>
            </a:r>
            <a:endParaRPr kumimoji="0" lang="en-US" sz="32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1000"/>
                                        <p:tgtEl>
                                          <p:spTgt spid="11">
                                            <p:txEl>
                                              <p:pRg st="0" end="0"/>
                                            </p:txEl>
                                          </p:spTgt>
                                        </p:tgtEl>
                                      </p:cBhvr>
                                    </p:animEffect>
                                    <p:anim calcmode="lin" valueType="num">
                                      <p:cBhvr>
                                        <p:cTn id="1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fade">
                                      <p:cBhvr>
                                        <p:cTn id="20" dur="1000"/>
                                        <p:tgtEl>
                                          <p:spTgt spid="11">
                                            <p:txEl>
                                              <p:pRg st="1" end="1"/>
                                            </p:txEl>
                                          </p:spTgt>
                                        </p:tgtEl>
                                      </p:cBhvr>
                                    </p:animEffect>
                                    <p:anim calcmode="lin" valueType="num">
                                      <p:cBhvr>
                                        <p:cTn id="21"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fade">
                                      <p:cBhvr>
                                        <p:cTn id="27" dur="1000"/>
                                        <p:tgtEl>
                                          <p:spTgt spid="11">
                                            <p:txEl>
                                              <p:pRg st="2" end="2"/>
                                            </p:txEl>
                                          </p:spTgt>
                                        </p:tgtEl>
                                      </p:cBhvr>
                                    </p:animEffect>
                                    <p:anim calcmode="lin" valueType="num">
                                      <p:cBhvr>
                                        <p:cTn id="2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animEffect transition="in" filter="fade">
                                      <p:cBhvr>
                                        <p:cTn id="34" dur="1000"/>
                                        <p:tgtEl>
                                          <p:spTgt spid="11">
                                            <p:txEl>
                                              <p:pRg st="3" end="3"/>
                                            </p:txEl>
                                          </p:spTgt>
                                        </p:tgtEl>
                                      </p:cBhvr>
                                    </p:animEffect>
                                    <p:anim calcmode="lin" valueType="num">
                                      <p:cBhvr>
                                        <p:cTn id="35"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xEl>
                                              <p:pRg st="4" end="4"/>
                                            </p:txEl>
                                          </p:spTgt>
                                        </p:tgtEl>
                                        <p:attrNameLst>
                                          <p:attrName>style.visibility</p:attrName>
                                        </p:attrNameLst>
                                      </p:cBhvr>
                                      <p:to>
                                        <p:strVal val="visible"/>
                                      </p:to>
                                    </p:set>
                                    <p:animEffect transition="in" filter="fade">
                                      <p:cBhvr>
                                        <p:cTn id="41" dur="1000"/>
                                        <p:tgtEl>
                                          <p:spTgt spid="11">
                                            <p:txEl>
                                              <p:pRg st="4" end="4"/>
                                            </p:txEl>
                                          </p:spTgt>
                                        </p:tgtEl>
                                      </p:cBhvr>
                                    </p:animEffect>
                                    <p:anim calcmode="lin" valueType="num">
                                      <p:cBhvr>
                                        <p:cTn id="4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772400" y="6264275"/>
            <a:ext cx="573161" cy="365125"/>
          </a:xfrm>
        </p:spPr>
        <p:txBody>
          <a:bodyPr/>
          <a:lstStyle/>
          <a:p>
            <a:fld id="{3DBDEC22-2F30-4497-8CAA-5F321BA56295}" type="slidenum">
              <a:rPr lang="en-US" sz="2000" b="1" smtClean="0">
                <a:solidFill>
                  <a:prstClr val="black"/>
                </a:solidFill>
              </a:rPr>
              <a:pPr/>
              <a:t>63</a:t>
            </a:fld>
            <a:endParaRPr lang="en-US" sz="2000" b="1" dirty="0">
              <a:solidFill>
                <a:prstClr val="black"/>
              </a:solidFill>
            </a:endParaRPr>
          </a:p>
        </p:txBody>
      </p:sp>
      <p:sp>
        <p:nvSpPr>
          <p:cNvPr id="10" name="Content Placeholder 2"/>
          <p:cNvSpPr>
            <a:spLocks noGrp="1"/>
          </p:cNvSpPr>
          <p:nvPr>
            <p:ph idx="4294967295"/>
          </p:nvPr>
        </p:nvSpPr>
        <p:spPr>
          <a:xfrm>
            <a:off x="-152400" y="844062"/>
            <a:ext cx="9383150" cy="984738"/>
          </a:xfrm>
          <a:prstGeom prst="rect">
            <a:avLst/>
          </a:prstGeo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uLnTx/>
                <a:uFillTx/>
              </a:rPr>
              <a:t>THANK YOU FOR LISTENING…</a:t>
            </a:r>
            <a:endParaRPr kumimoji="0" lang="en-US" sz="4800" b="0" i="0" u="none" strike="noStrike" kern="0" cap="none" spc="0" normalizeH="0" baseline="0" noProof="0" dirty="0">
              <a:ln>
                <a:noFill/>
              </a:ln>
              <a:solidFill>
                <a:sysClr val="windowText" lastClr="000000"/>
              </a:solidFill>
              <a:effectLst/>
              <a:uLnTx/>
              <a:uFillTx/>
            </a:endParaRPr>
          </a:p>
        </p:txBody>
      </p:sp>
      <p:pic>
        <p:nvPicPr>
          <p:cNvPr id="11" name="Picture 10">
            <a:extLst>
              <a:ext uri="{FF2B5EF4-FFF2-40B4-BE49-F238E27FC236}">
                <a16:creationId xmlns:a16="http://schemas.microsoft.com/office/drawing/2014/main" id="{CCF1C54B-A702-4536-A4F1-56C8D95C9120}"/>
              </a:ext>
            </a:extLst>
          </p:cNvPr>
          <p:cNvPicPr>
            <a:picLocks noChangeAspect="1"/>
          </p:cNvPicPr>
          <p:nvPr/>
        </p:nvPicPr>
        <p:blipFill>
          <a:blip r:embed="rId2"/>
          <a:stretch>
            <a:fillRect/>
          </a:stretch>
        </p:blipFill>
        <p:spPr>
          <a:xfrm>
            <a:off x="497359" y="1828800"/>
            <a:ext cx="8191500" cy="3690937"/>
          </a:xfrm>
          <a:prstGeom prst="rect">
            <a:avLst/>
          </a:prstGeom>
          <a:ln>
            <a:noFill/>
          </a:ln>
          <a:effectLst>
            <a:softEdge rad="112500"/>
          </a:effectLst>
        </p:spPr>
      </p:pic>
    </p:spTree>
    <p:extLst>
      <p:ext uri="{BB962C8B-B14F-4D97-AF65-F5344CB8AC3E}">
        <p14:creationId xmlns:p14="http://schemas.microsoft.com/office/powerpoint/2010/main" val="327053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circle(in)">
                                      <p:cBhvr>
                                        <p:cTn id="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772400" y="6264275"/>
            <a:ext cx="573161" cy="365125"/>
          </a:xfrm>
        </p:spPr>
        <p:txBody>
          <a:bodyPr/>
          <a:lstStyle/>
          <a:p>
            <a:fld id="{3DBDEC22-2F30-4497-8CAA-5F321BA56295}" type="slidenum">
              <a:rPr lang="en-US" sz="2000" b="1" smtClean="0">
                <a:solidFill>
                  <a:prstClr val="black"/>
                </a:solidFill>
              </a:rPr>
              <a:pPr/>
              <a:t>64</a:t>
            </a:fld>
            <a:endParaRPr lang="en-US" sz="2000" b="1" dirty="0">
              <a:solidFill>
                <a:prstClr val="black"/>
              </a:solidFill>
            </a:endParaRPr>
          </a:p>
        </p:txBody>
      </p:sp>
    </p:spTree>
    <p:extLst>
      <p:ext uri="{BB962C8B-B14F-4D97-AF65-F5344CB8AC3E}">
        <p14:creationId xmlns:p14="http://schemas.microsoft.com/office/powerpoint/2010/main" val="32705306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772400" y="6264275"/>
            <a:ext cx="573161" cy="365125"/>
          </a:xfrm>
        </p:spPr>
        <p:txBody>
          <a:bodyPr/>
          <a:lstStyle/>
          <a:p>
            <a:fld id="{3DBDEC22-2F30-4497-8CAA-5F321BA56295}" type="slidenum">
              <a:rPr lang="en-US" sz="2000" b="1" smtClean="0">
                <a:solidFill>
                  <a:prstClr val="black"/>
                </a:solidFill>
              </a:rPr>
              <a:pPr/>
              <a:t>65</a:t>
            </a:fld>
            <a:endParaRPr lang="en-US" sz="2000" b="1" dirty="0">
              <a:solidFill>
                <a:prstClr val="black"/>
              </a:solidFill>
            </a:endParaRPr>
          </a:p>
        </p:txBody>
      </p:sp>
    </p:spTree>
    <p:extLst>
      <p:ext uri="{BB962C8B-B14F-4D97-AF65-F5344CB8AC3E}">
        <p14:creationId xmlns:p14="http://schemas.microsoft.com/office/powerpoint/2010/main" val="32705306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772400" y="6264275"/>
            <a:ext cx="573161" cy="365125"/>
          </a:xfrm>
        </p:spPr>
        <p:txBody>
          <a:bodyPr/>
          <a:lstStyle/>
          <a:p>
            <a:fld id="{3DBDEC22-2F30-4497-8CAA-5F321BA56295}" type="slidenum">
              <a:rPr lang="en-US" sz="2000" b="1" smtClean="0">
                <a:solidFill>
                  <a:prstClr val="black"/>
                </a:solidFill>
              </a:rPr>
              <a:pPr/>
              <a:t>66</a:t>
            </a:fld>
            <a:endParaRPr lang="en-US" sz="2000" b="1" dirty="0">
              <a:solidFill>
                <a:prstClr val="black"/>
              </a:solidFill>
            </a:endParaRPr>
          </a:p>
        </p:txBody>
      </p:sp>
    </p:spTree>
    <p:extLst>
      <p:ext uri="{BB962C8B-B14F-4D97-AF65-F5344CB8AC3E}">
        <p14:creationId xmlns:p14="http://schemas.microsoft.com/office/powerpoint/2010/main" val="2140130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20000" y="6248400"/>
            <a:ext cx="573161" cy="365125"/>
          </a:xfrm>
        </p:spPr>
        <p:txBody>
          <a:bodyPr/>
          <a:lstStyle/>
          <a:p>
            <a:fld id="{3DBDEC22-2F30-4497-8CAA-5F321BA56295}" type="slidenum">
              <a:rPr lang="en-US" sz="2000" b="1" smtClean="0">
                <a:solidFill>
                  <a:prstClr val="black"/>
                </a:solidFill>
              </a:rPr>
              <a:pPr/>
              <a:t>7</a:t>
            </a:fld>
            <a:endParaRPr lang="en-US" sz="2000" b="1" dirty="0">
              <a:solidFill>
                <a:prstClr val="black"/>
              </a:solidFill>
            </a:endParaRPr>
          </a:p>
        </p:txBody>
      </p:sp>
      <p:sp>
        <p:nvSpPr>
          <p:cNvPr id="10" name="Title 1">
            <a:extLst>
              <a:ext uri="{FF2B5EF4-FFF2-40B4-BE49-F238E27FC236}">
                <a16:creationId xmlns:a16="http://schemas.microsoft.com/office/drawing/2014/main" id="{1CBC2DED-2EDB-4F65-B983-08427953F2B4}"/>
              </a:ext>
            </a:extLst>
          </p:cNvPr>
          <p:cNvSpPr>
            <a:spLocks noGrp="1"/>
          </p:cNvSpPr>
          <p:nvPr>
            <p:ph type="title"/>
          </p:nvPr>
        </p:nvSpPr>
        <p:spPr>
          <a:xfrm>
            <a:off x="609600" y="320675"/>
            <a:ext cx="7848601" cy="898525"/>
          </a:xfrm>
          <a:prstGeom prst="rect">
            <a:avLst/>
          </a:prstGeo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Calibri"/>
              </a:rPr>
              <a:t>Federation Account in perspective</a:t>
            </a:r>
          </a:p>
        </p:txBody>
      </p:sp>
      <p:graphicFrame>
        <p:nvGraphicFramePr>
          <p:cNvPr id="11" name="Content Placeholder 5">
            <a:extLst>
              <a:ext uri="{FF2B5EF4-FFF2-40B4-BE49-F238E27FC236}">
                <a16:creationId xmlns:a16="http://schemas.microsoft.com/office/drawing/2014/main" id="{76CB9F5B-C8FE-4E52-9CC6-669EF3931DBE}"/>
              </a:ext>
            </a:extLst>
          </p:cNvPr>
          <p:cNvGraphicFramePr>
            <a:graphicFrameLocks noGrp="1"/>
          </p:cNvGraphicFramePr>
          <p:nvPr>
            <p:ph idx="4294967295"/>
            <p:extLst>
              <p:ext uri="{D42A27DB-BD31-4B8C-83A1-F6EECF244321}">
                <p14:modId xmlns:p14="http://schemas.microsoft.com/office/powerpoint/2010/main" val="3445823802"/>
              </p:ext>
            </p:extLst>
          </p:nvPr>
        </p:nvGraphicFramePr>
        <p:xfrm>
          <a:off x="304800" y="1295400"/>
          <a:ext cx="85344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80">
                                          <p:stCondLst>
                                            <p:cond delay="0"/>
                                          </p:stCondLst>
                                        </p:cTn>
                                        <p:tgtEl>
                                          <p:spTgt spid="11"/>
                                        </p:tgtEl>
                                      </p:cBhvr>
                                    </p:animEffect>
                                    <p:anim calcmode="lin" valueType="num">
                                      <p:cBhvr>
                                        <p:cTn id="1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1" dur="26">
                                          <p:stCondLst>
                                            <p:cond delay="650"/>
                                          </p:stCondLst>
                                        </p:cTn>
                                        <p:tgtEl>
                                          <p:spTgt spid="11"/>
                                        </p:tgtEl>
                                      </p:cBhvr>
                                      <p:to x="100000" y="60000"/>
                                    </p:animScale>
                                    <p:animScale>
                                      <p:cBhvr>
                                        <p:cTn id="22" dur="166" decel="50000">
                                          <p:stCondLst>
                                            <p:cond delay="676"/>
                                          </p:stCondLst>
                                        </p:cTn>
                                        <p:tgtEl>
                                          <p:spTgt spid="11"/>
                                        </p:tgtEl>
                                      </p:cBhvr>
                                      <p:to x="100000" y="100000"/>
                                    </p:animScale>
                                    <p:animScale>
                                      <p:cBhvr>
                                        <p:cTn id="23" dur="26">
                                          <p:stCondLst>
                                            <p:cond delay="1312"/>
                                          </p:stCondLst>
                                        </p:cTn>
                                        <p:tgtEl>
                                          <p:spTgt spid="11"/>
                                        </p:tgtEl>
                                      </p:cBhvr>
                                      <p:to x="100000" y="80000"/>
                                    </p:animScale>
                                    <p:animScale>
                                      <p:cBhvr>
                                        <p:cTn id="24" dur="166" decel="50000">
                                          <p:stCondLst>
                                            <p:cond delay="1338"/>
                                          </p:stCondLst>
                                        </p:cTn>
                                        <p:tgtEl>
                                          <p:spTgt spid="11"/>
                                        </p:tgtEl>
                                      </p:cBhvr>
                                      <p:to x="100000" y="100000"/>
                                    </p:animScale>
                                    <p:animScale>
                                      <p:cBhvr>
                                        <p:cTn id="25" dur="26">
                                          <p:stCondLst>
                                            <p:cond delay="1642"/>
                                          </p:stCondLst>
                                        </p:cTn>
                                        <p:tgtEl>
                                          <p:spTgt spid="11"/>
                                        </p:tgtEl>
                                      </p:cBhvr>
                                      <p:to x="100000" y="90000"/>
                                    </p:animScale>
                                    <p:animScale>
                                      <p:cBhvr>
                                        <p:cTn id="26" dur="166" decel="50000">
                                          <p:stCondLst>
                                            <p:cond delay="1668"/>
                                          </p:stCondLst>
                                        </p:cTn>
                                        <p:tgtEl>
                                          <p:spTgt spid="11"/>
                                        </p:tgtEl>
                                      </p:cBhvr>
                                      <p:to x="100000" y="100000"/>
                                    </p:animScale>
                                    <p:animScale>
                                      <p:cBhvr>
                                        <p:cTn id="27" dur="26">
                                          <p:stCondLst>
                                            <p:cond delay="1808"/>
                                          </p:stCondLst>
                                        </p:cTn>
                                        <p:tgtEl>
                                          <p:spTgt spid="11"/>
                                        </p:tgtEl>
                                      </p:cBhvr>
                                      <p:to x="100000" y="95000"/>
                                    </p:animScale>
                                    <p:animScale>
                                      <p:cBhvr>
                                        <p:cTn id="28"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11"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20000" y="6248400"/>
            <a:ext cx="573161" cy="365125"/>
          </a:xfrm>
        </p:spPr>
        <p:txBody>
          <a:bodyPr/>
          <a:lstStyle/>
          <a:p>
            <a:fld id="{3DBDEC22-2F30-4497-8CAA-5F321BA56295}" type="slidenum">
              <a:rPr lang="en-US" sz="2000" b="1" smtClean="0">
                <a:solidFill>
                  <a:prstClr val="black"/>
                </a:solidFill>
              </a:rPr>
              <a:pPr/>
              <a:t>8</a:t>
            </a:fld>
            <a:endParaRPr lang="en-US" sz="2000" b="1" dirty="0">
              <a:solidFill>
                <a:prstClr val="black"/>
              </a:solidFill>
            </a:endParaRPr>
          </a:p>
        </p:txBody>
      </p:sp>
      <p:sp>
        <p:nvSpPr>
          <p:cNvPr id="10" name="Content Placeholder 2">
            <a:extLst>
              <a:ext uri="{FF2B5EF4-FFF2-40B4-BE49-F238E27FC236}">
                <a16:creationId xmlns:a16="http://schemas.microsoft.com/office/drawing/2014/main" id="{E714CF62-C040-4741-88F4-E9F22B5A40BB}"/>
              </a:ext>
            </a:extLst>
          </p:cNvPr>
          <p:cNvSpPr>
            <a:spLocks noGrp="1"/>
          </p:cNvSpPr>
          <p:nvPr>
            <p:ph idx="4294967295"/>
          </p:nvPr>
        </p:nvSpPr>
        <p:spPr>
          <a:xfrm>
            <a:off x="838200" y="1825625"/>
            <a:ext cx="4267200" cy="4351338"/>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 name="Content Placeholder 2">
            <a:extLst>
              <a:ext uri="{FF2B5EF4-FFF2-40B4-BE49-F238E27FC236}">
                <a16:creationId xmlns:a16="http://schemas.microsoft.com/office/drawing/2014/main" id="{E714CF62-C040-4741-88F4-E9F22B5A40BB}"/>
              </a:ext>
            </a:extLst>
          </p:cNvPr>
          <p:cNvSpPr>
            <a:spLocks noGrp="1"/>
          </p:cNvSpPr>
          <p:nvPr>
            <p:ph idx="4294967295"/>
          </p:nvPr>
        </p:nvSpPr>
        <p:spPr>
          <a:xfrm>
            <a:off x="533400" y="1905000"/>
            <a:ext cx="4876800" cy="2747963"/>
          </a:xfrm>
          <a:prstGeom prst="rect">
            <a:avLst/>
          </a:prstGeom>
        </p:spPr>
        <p:txBody>
          <a:bodyPr/>
          <a:lstStyle/>
          <a:p>
            <a:pPr>
              <a:lnSpc>
                <a:spcPct val="100000"/>
              </a:lnSpc>
              <a:spcBef>
                <a:spcPts val="0"/>
              </a:spcBef>
              <a:buClrTx/>
            </a:pPr>
            <a:r>
              <a:rPr kumimoji="0" lang="en-US" sz="2800" b="0" i="0" u="none" strike="noStrike" kern="0" cap="none" spc="0" normalizeH="0" baseline="0" noProof="0" dirty="0">
                <a:ln>
                  <a:noFill/>
                </a:ln>
                <a:solidFill>
                  <a:sysClr val="windowText" lastClr="000000"/>
                </a:solidFill>
                <a:effectLst/>
                <a:uLnTx/>
                <a:uFillTx/>
              </a:rPr>
              <a:t>Exports Crude Oil sales</a:t>
            </a:r>
          </a:p>
          <a:p>
            <a:pPr>
              <a:lnSpc>
                <a:spcPct val="100000"/>
              </a:lnSpc>
              <a:spcBef>
                <a:spcPts val="0"/>
              </a:spcBef>
              <a:buClrTx/>
            </a:pPr>
            <a:r>
              <a:rPr kumimoji="0" lang="en-US" sz="2800" b="0" i="0" u="none" strike="noStrike" kern="0" cap="none" spc="0" normalizeH="0" baseline="0" noProof="0" dirty="0">
                <a:ln>
                  <a:noFill/>
                </a:ln>
                <a:solidFill>
                  <a:sysClr val="windowText" lastClr="000000"/>
                </a:solidFill>
                <a:effectLst/>
                <a:uLnTx/>
                <a:uFillTx/>
              </a:rPr>
              <a:t>Exports Gas sales </a:t>
            </a:r>
          </a:p>
          <a:p>
            <a:pPr>
              <a:lnSpc>
                <a:spcPct val="100000"/>
              </a:lnSpc>
              <a:spcBef>
                <a:spcPts val="0"/>
              </a:spcBef>
              <a:buClrTx/>
            </a:pPr>
            <a:r>
              <a:rPr kumimoji="0" lang="en-US" sz="2800" b="0" i="0" u="none" strike="noStrike" kern="0" cap="none" spc="0" normalizeH="0" baseline="0" noProof="0" dirty="0">
                <a:ln>
                  <a:noFill/>
                </a:ln>
                <a:solidFill>
                  <a:sysClr val="windowText" lastClr="000000"/>
                </a:solidFill>
                <a:effectLst/>
                <a:uLnTx/>
                <a:uFillTx/>
              </a:rPr>
              <a:t>Domestic crude oil sales</a:t>
            </a:r>
          </a:p>
          <a:p>
            <a:pPr>
              <a:lnSpc>
                <a:spcPct val="100000"/>
              </a:lnSpc>
              <a:spcBef>
                <a:spcPts val="0"/>
              </a:spcBef>
              <a:buClrTx/>
            </a:pPr>
            <a:r>
              <a:rPr kumimoji="0" lang="en-US" sz="2800" b="0" i="0" u="none" strike="noStrike" kern="0" cap="none" spc="0" normalizeH="0" baseline="0" noProof="0" dirty="0">
                <a:ln>
                  <a:noFill/>
                </a:ln>
                <a:solidFill>
                  <a:sysClr val="windowText" lastClr="000000"/>
                </a:solidFill>
                <a:effectLst/>
                <a:uLnTx/>
                <a:uFillTx/>
              </a:rPr>
              <a:t>Domestic gas sales</a:t>
            </a:r>
          </a:p>
        </p:txBody>
      </p:sp>
      <p:sp>
        <p:nvSpPr>
          <p:cNvPr id="12" name="Title 1">
            <a:extLst>
              <a:ext uri="{FF2B5EF4-FFF2-40B4-BE49-F238E27FC236}">
                <a16:creationId xmlns:a16="http://schemas.microsoft.com/office/drawing/2014/main" id="{3B666C60-FFA1-4D67-99C7-7E1ED64F0FFD}"/>
              </a:ext>
            </a:extLst>
          </p:cNvPr>
          <p:cNvSpPr>
            <a:spLocks noGrp="1"/>
          </p:cNvSpPr>
          <p:nvPr>
            <p:ph type="title"/>
          </p:nvPr>
        </p:nvSpPr>
        <p:spPr>
          <a:xfrm>
            <a:off x="1066800" y="365125"/>
            <a:ext cx="7162800" cy="1325563"/>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rPr>
              <a:t>Revenue types generated by NNPC</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5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fade">
                                      <p:cBhvr>
                                        <p:cTn id="19" dur="500"/>
                                        <p:tgtEl>
                                          <p:spTgt spid="1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fade">
                                      <p:cBhvr>
                                        <p:cTn id="24" dur="500"/>
                                        <p:tgtEl>
                                          <p:spTgt spid="1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animEffect transition="in" filter="fade">
                                      <p:cBhvr>
                                        <p:cTn id="2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4"/>
            <a:ext cx="9144000" cy="7086604"/>
            <a:chOff x="1" y="-4"/>
            <a:chExt cx="9144000" cy="7086604"/>
          </a:xfrm>
        </p:grpSpPr>
        <p:grpSp>
          <p:nvGrpSpPr>
            <p:cNvPr id="8" name="Group 7"/>
            <p:cNvGrpSpPr/>
            <p:nvPr/>
          </p:nvGrpSpPr>
          <p:grpSpPr>
            <a:xfrm>
              <a:off x="1" y="6055823"/>
              <a:ext cx="9144000" cy="952038"/>
              <a:chOff x="1" y="6055823"/>
              <a:chExt cx="9144000" cy="952038"/>
            </a:xfrm>
          </p:grpSpPr>
          <p:sp>
            <p:nvSpPr>
              <p:cNvPr id="5" name="Rectangle 4"/>
              <p:cNvSpPr/>
              <p:nvPr/>
            </p:nvSpPr>
            <p:spPr>
              <a:xfrm>
                <a:off x="1" y="6743701"/>
                <a:ext cx="9144000" cy="11811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rot="16200000">
                <a:off x="8120725" y="6060787"/>
                <a:ext cx="952038" cy="942110"/>
              </a:xfrm>
              <a:prstGeom prst="rtTriangl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CAAD"/>
                  </a:solidFill>
                </a:endParaRPr>
              </a:p>
            </p:txBody>
          </p:sp>
        </p:grpSp>
        <p:sp>
          <p:nvSpPr>
            <p:cNvPr id="6" name="Rectangle 5"/>
            <p:cNvSpPr/>
            <p:nvPr/>
          </p:nvSpPr>
          <p:spPr>
            <a:xfrm rot="16200000">
              <a:off x="5543549" y="3486148"/>
              <a:ext cx="7086604" cy="1143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C157"/>
                </a:solidFill>
              </a:endParaRPr>
            </a:p>
          </p:txBody>
        </p:sp>
      </p:grpSp>
      <p:sp>
        <p:nvSpPr>
          <p:cNvPr id="2" name="Slide Number Placeholder 1"/>
          <p:cNvSpPr>
            <a:spLocks noGrp="1"/>
          </p:cNvSpPr>
          <p:nvPr>
            <p:ph type="sldNum" sz="quarter" idx="12"/>
          </p:nvPr>
        </p:nvSpPr>
        <p:spPr>
          <a:xfrm>
            <a:off x="7620000" y="6264275"/>
            <a:ext cx="573161" cy="365125"/>
          </a:xfrm>
        </p:spPr>
        <p:txBody>
          <a:bodyPr/>
          <a:lstStyle/>
          <a:p>
            <a:fld id="{3DBDEC22-2F30-4497-8CAA-5F321BA56295}" type="slidenum">
              <a:rPr lang="en-US" sz="2000" b="1" smtClean="0">
                <a:solidFill>
                  <a:prstClr val="black"/>
                </a:solidFill>
              </a:rPr>
              <a:pPr/>
              <a:t>9</a:t>
            </a:fld>
            <a:endParaRPr lang="en-US" sz="2000" b="1" dirty="0">
              <a:solidFill>
                <a:prstClr val="black"/>
              </a:solidFill>
            </a:endParaRPr>
          </a:p>
        </p:txBody>
      </p:sp>
      <p:sp>
        <p:nvSpPr>
          <p:cNvPr id="10" name="Title 1">
            <a:extLst>
              <a:ext uri="{FF2B5EF4-FFF2-40B4-BE49-F238E27FC236}">
                <a16:creationId xmlns:a16="http://schemas.microsoft.com/office/drawing/2014/main" id="{FA4299B0-E228-4CA9-8E6B-35C9F462F09B}"/>
              </a:ext>
            </a:extLst>
          </p:cNvPr>
          <p:cNvSpPr>
            <a:spLocks noGrp="1"/>
          </p:cNvSpPr>
          <p:nvPr>
            <p:ph type="title"/>
          </p:nvPr>
        </p:nvSpPr>
        <p:spPr>
          <a:xfrm>
            <a:off x="838200" y="365126"/>
            <a:ext cx="7543800" cy="975916"/>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rPr>
              <a:t>Revenue types generated by DPR</a:t>
            </a:r>
          </a:p>
        </p:txBody>
      </p:sp>
      <p:sp>
        <p:nvSpPr>
          <p:cNvPr id="11" name="Content Placeholder 2">
            <a:extLst>
              <a:ext uri="{FF2B5EF4-FFF2-40B4-BE49-F238E27FC236}">
                <a16:creationId xmlns:a16="http://schemas.microsoft.com/office/drawing/2014/main" id="{3F308E62-ABBA-41DE-8625-3D506811ECD1}"/>
              </a:ext>
            </a:extLst>
          </p:cNvPr>
          <p:cNvSpPr>
            <a:spLocks noGrp="1"/>
          </p:cNvSpPr>
          <p:nvPr>
            <p:ph idx="4294967295"/>
          </p:nvPr>
        </p:nvSpPr>
        <p:spPr>
          <a:xfrm>
            <a:off x="838200" y="1676400"/>
            <a:ext cx="7543800" cy="3733800"/>
          </a:xfrm>
          <a:prstGeom prst="rect">
            <a:avLst/>
          </a:prstGeom>
        </p:spPr>
        <p:txBody>
          <a:bodyPr/>
          <a:lstStyle/>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Royalty (Oil &amp; Gas),</a:t>
            </a:r>
          </a:p>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Concession Rental</a:t>
            </a:r>
          </a:p>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Penalty on Gas flare</a:t>
            </a:r>
          </a:p>
          <a:p>
            <a:pPr>
              <a:lnSpc>
                <a:spcPct val="100000"/>
              </a:lnSpc>
              <a:spcBef>
                <a:spcPts val="0"/>
              </a:spcBef>
              <a:buClrTx/>
            </a:pPr>
            <a:r>
              <a:rPr kumimoji="0" lang="en-US" sz="3200" b="0" i="0" u="none" strike="noStrike" kern="0" cap="none" spc="0" normalizeH="0" baseline="0" noProof="0" dirty="0">
                <a:ln>
                  <a:noFill/>
                </a:ln>
                <a:solidFill>
                  <a:sysClr val="windowText" lastClr="000000"/>
                </a:solidFill>
                <a:effectLst/>
                <a:uLnTx/>
                <a:uFillTx/>
              </a:rPr>
              <a:t>Miscellaneous Oil Revenue</a:t>
            </a:r>
          </a:p>
        </p:txBody>
      </p:sp>
    </p:spTree>
    <p:extLst>
      <p:ext uri="{BB962C8B-B14F-4D97-AF65-F5344CB8AC3E}">
        <p14:creationId xmlns:p14="http://schemas.microsoft.com/office/powerpoint/2010/main" val="3179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 calcmode="lin" valueType="num">
                                      <p:cBhvr additive="base">
                                        <p:cTn id="3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578</TotalTime>
  <Words>3323</Words>
  <Application>Microsoft Office PowerPoint</Application>
  <PresentationFormat>On-screen Show (4:3)</PresentationFormat>
  <Paragraphs>489</Paragraphs>
  <Slides>66</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66</vt:i4>
      </vt:variant>
    </vt:vector>
  </HeadingPairs>
  <TitlesOfParts>
    <vt:vector size="76" baseType="lpstr">
      <vt:lpstr>Arial</vt:lpstr>
      <vt:lpstr>Calibri</vt:lpstr>
      <vt:lpstr>Calibri BODY</vt:lpstr>
      <vt:lpstr>Calibri Light</vt:lpstr>
      <vt:lpstr>Comic Sans MS</vt:lpstr>
      <vt:lpstr>Tahoma</vt:lpstr>
      <vt:lpstr>Times New Roman</vt:lpstr>
      <vt:lpstr>Tw Cen MT</vt:lpstr>
      <vt:lpstr>Wingdings</vt:lpstr>
      <vt:lpstr>Droplet</vt:lpstr>
      <vt:lpstr>PowerPoint Presentation</vt:lpstr>
      <vt:lpstr>Presentation Outline</vt:lpstr>
      <vt:lpstr>What is a Federation ?</vt:lpstr>
      <vt:lpstr>Understanding of Fiscal Federalism</vt:lpstr>
      <vt:lpstr>Establishment of OAGF</vt:lpstr>
      <vt:lpstr>OAGF Role in Revenue Matters</vt:lpstr>
      <vt:lpstr>Federation Account in perspective</vt:lpstr>
      <vt:lpstr>Revenue types generated by NNPC</vt:lpstr>
      <vt:lpstr>Revenue types generated by DPR</vt:lpstr>
      <vt:lpstr>Federation Revenue generated by FIRS</vt:lpstr>
      <vt:lpstr>Federation Revenue Generated by NCS</vt:lpstr>
      <vt:lpstr>FAAC Distribution cycle</vt:lpstr>
      <vt:lpstr>Evolution of the Department of Federation Account in  OAGF</vt:lpstr>
      <vt:lpstr>Evolution of the Department of Federation Account in  OAGF cont’d</vt:lpstr>
      <vt:lpstr>Evolution of the Department of Federation Account in  OAGF cont’d</vt:lpstr>
      <vt:lpstr>Evolution of the Department of Federation Account in  OAGF cont’d</vt:lpstr>
      <vt:lpstr>Evolution of the Department of Federation Account in  OAGF cont’d</vt:lpstr>
      <vt:lpstr>Business Rules of Federation Account</vt:lpstr>
      <vt:lpstr>Business Rules of Federation Account Cont’d</vt:lpstr>
      <vt:lpstr>Business Rules of Federation  Account Cont’d</vt:lpstr>
      <vt:lpstr>Business Rules of Federation Account Cont’d</vt:lpstr>
      <vt:lpstr>Business Rules of Federation Account Cont’d</vt:lpstr>
      <vt:lpstr>Business Rules of Federation  Account Cont’d</vt:lpstr>
      <vt:lpstr>Business Rules of Federation  Account Cont’d</vt:lpstr>
      <vt:lpstr>Business Rules of Federation  Account Cont’d</vt:lpstr>
      <vt:lpstr>Business Rules of Federation  Account Cont’d</vt:lpstr>
      <vt:lpstr>Business Rules of Federation  Account Cont’d</vt:lpstr>
      <vt:lpstr>Business Rules of Federation  Account Cont’d</vt:lpstr>
      <vt:lpstr>The nine oil producing states in Nigeria are:</vt:lpstr>
      <vt:lpstr>Business Rules of Federation  Account Cont’d</vt:lpstr>
      <vt:lpstr>Business Rules of Federation  Account Cont’d</vt:lpstr>
      <vt:lpstr>Business Rules of Federation  Account Cont’d</vt:lpstr>
      <vt:lpstr>What is Federation Revenue</vt:lpstr>
      <vt:lpstr>Definition of Federation Revenue continued</vt:lpstr>
      <vt:lpstr>What is Non-Federation Revenue</vt:lpstr>
      <vt:lpstr>Understanding Special Account</vt:lpstr>
      <vt:lpstr>    Understanding Special Account Con’t    </vt:lpstr>
      <vt:lpstr>Understanding Special Account cont’d</vt:lpstr>
      <vt:lpstr>Mode of Establishment of Special Account</vt:lpstr>
      <vt:lpstr>Categories of Special Accounts</vt:lpstr>
      <vt:lpstr>Areas of intervention in pictures</vt:lpstr>
      <vt:lpstr>Revenue Sharing Formula to FGN, States &amp; LG’s and FG Distributions</vt:lpstr>
      <vt:lpstr>PowerPoint Presentation</vt:lpstr>
      <vt:lpstr>PowerPoint Presentation</vt:lpstr>
      <vt:lpstr>Development of Natural Resources (1.68%)</vt:lpstr>
      <vt:lpstr>Derivation &amp; Ecology (1.00%)</vt:lpstr>
      <vt:lpstr>Stabilization Account (0.5%)</vt:lpstr>
      <vt:lpstr>Excess Crude Account (ECA)</vt:lpstr>
      <vt:lpstr>7% Port Development Surcharge</vt:lpstr>
      <vt:lpstr>5% Sugar Development Levy</vt:lpstr>
      <vt:lpstr>2% National Automotive Council Levy</vt:lpstr>
      <vt:lpstr>0.5% ECOWAS Trade Liberalization Scheme</vt:lpstr>
      <vt:lpstr>2% Education Trust Fund (ETF) now (TETFUND)</vt:lpstr>
      <vt:lpstr>Challenges to Inflows into Special Accounts</vt:lpstr>
      <vt:lpstr>Challenges to inflows into Special  Accounts cont’d</vt:lpstr>
      <vt:lpstr>Challenges to inflows into special Accounts cont’d</vt:lpstr>
      <vt:lpstr>Challenges of inflows into special Accounts cont’d</vt:lpstr>
      <vt:lpstr>Challenges of inflows into Special Accounts cont’d</vt:lpstr>
      <vt:lpstr>Challenges of inflows into Special Accounts cont’d</vt:lpstr>
      <vt:lpstr>Challenges of inflows into Special Accounts cont’d</vt:lpstr>
      <vt:lpstr>SUGGESTED SOLUTIONS TO INFLOWS TO SPECIAL ACCOUNTS</vt:lpstr>
      <vt:lpstr>SUGGESTED SOLUTIONS TO INFLOWS INTO SPECIAL ACCOUNTS CONT’D</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DD-NSC UNIT2</dc:creator>
  <cp:lastModifiedBy>Ozi I. Abdulkareem</cp:lastModifiedBy>
  <cp:revision>47</cp:revision>
  <dcterms:created xsi:type="dcterms:W3CDTF">2021-04-26T16:04:31Z</dcterms:created>
  <dcterms:modified xsi:type="dcterms:W3CDTF">2021-04-29T09:21:45Z</dcterms:modified>
</cp:coreProperties>
</file>