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0"/>
  </p:notesMasterIdLst>
  <p:sldIdLst>
    <p:sldId id="272" r:id="rId2"/>
    <p:sldId id="273" r:id="rId3"/>
    <p:sldId id="287" r:id="rId4"/>
    <p:sldId id="288" r:id="rId5"/>
    <p:sldId id="324" r:id="rId6"/>
    <p:sldId id="290" r:id="rId7"/>
    <p:sldId id="325" r:id="rId8"/>
    <p:sldId id="326" r:id="rId9"/>
    <p:sldId id="331" r:id="rId10"/>
    <p:sldId id="327" r:id="rId11"/>
    <p:sldId id="291" r:id="rId12"/>
    <p:sldId id="306" r:id="rId13"/>
    <p:sldId id="328" r:id="rId14"/>
    <p:sldId id="329" r:id="rId15"/>
    <p:sldId id="274" r:id="rId16"/>
    <p:sldId id="282" r:id="rId17"/>
    <p:sldId id="275" r:id="rId18"/>
    <p:sldId id="283" r:id="rId19"/>
    <p:sldId id="284" r:id="rId20"/>
    <p:sldId id="296" r:id="rId21"/>
    <p:sldId id="317" r:id="rId22"/>
    <p:sldId id="297" r:id="rId23"/>
    <p:sldId id="320" r:id="rId24"/>
    <p:sldId id="323" r:id="rId25"/>
    <p:sldId id="321" r:id="rId26"/>
    <p:sldId id="322" r:id="rId27"/>
    <p:sldId id="298" r:id="rId28"/>
    <p:sldId id="330"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4660"/>
  </p:normalViewPr>
  <p:slideViewPr>
    <p:cSldViewPr snapToGrid="0">
      <p:cViewPr varScale="1">
        <p:scale>
          <a:sx n="92" d="100"/>
          <a:sy n="92" d="100"/>
        </p:scale>
        <p:origin x="516" y="12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notesMaster" Target="notesMasters/notesMaster1.xml" /></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5A7EF7-1570-43E8-B256-D7F927099B4B}" type="doc">
      <dgm:prSet loTypeId="urn:microsoft.com/office/officeart/2005/8/layout/radial6" loCatId="cycle" qsTypeId="urn:microsoft.com/office/officeart/2005/8/quickstyle/simple1" qsCatId="simple" csTypeId="urn:microsoft.com/office/officeart/2005/8/colors/accent2_1" csCatId="accent2" phldr="1"/>
      <dgm:spPr/>
      <dgm:t>
        <a:bodyPr/>
        <a:lstStyle/>
        <a:p>
          <a:endParaRPr lang="en-US"/>
        </a:p>
      </dgm:t>
    </dgm:pt>
    <dgm:pt modelId="{D384158B-8A1E-44BA-9F10-AE5A0894B5B5}">
      <dgm:prSet phldrT="[Text]"/>
      <dgm:spPr/>
      <dgm:t>
        <a:bodyPr/>
        <a:lstStyle/>
        <a:p>
          <a:r>
            <a:rPr lang="en-US" b="1" dirty="0">
              <a:solidFill>
                <a:srgbClr val="FF0000"/>
              </a:solidFill>
            </a:rPr>
            <a:t>The Guidelines cover the following areas:</a:t>
          </a:r>
        </a:p>
      </dgm:t>
    </dgm:pt>
    <dgm:pt modelId="{67056981-C73D-4921-A5F0-CE2BD79465CF}" type="parTrans" cxnId="{083CD543-CF15-4431-839F-75C0B61CB6D2}">
      <dgm:prSet/>
      <dgm:spPr/>
      <dgm:t>
        <a:bodyPr/>
        <a:lstStyle/>
        <a:p>
          <a:endParaRPr lang="en-US"/>
        </a:p>
      </dgm:t>
    </dgm:pt>
    <dgm:pt modelId="{90B5EFBC-DAA8-4D45-BA00-08A45091502D}" type="sibTrans" cxnId="{083CD543-CF15-4431-839F-75C0B61CB6D2}">
      <dgm:prSet/>
      <dgm:spPr/>
      <dgm:t>
        <a:bodyPr/>
        <a:lstStyle/>
        <a:p>
          <a:endParaRPr lang="en-US"/>
        </a:p>
      </dgm:t>
    </dgm:pt>
    <dgm:pt modelId="{FB3E565D-45C1-47F2-9D23-3CA519354FC6}">
      <dgm:prSet phldrT="[Text]" custT="1"/>
      <dgm:spPr/>
      <dgm:t>
        <a:bodyPr/>
        <a:lstStyle/>
        <a:p>
          <a:r>
            <a:rPr lang="en-US" sz="1000" b="1" dirty="0"/>
            <a:t>Debt management objectives &amp; coordination </a:t>
          </a:r>
        </a:p>
      </dgm:t>
    </dgm:pt>
    <dgm:pt modelId="{CF7F2E10-912A-47A1-B4A6-6BB82AEFFCBC}" type="parTrans" cxnId="{EA9BBF10-DF68-4C61-84C5-171AF6BF2B91}">
      <dgm:prSet/>
      <dgm:spPr/>
      <dgm:t>
        <a:bodyPr/>
        <a:lstStyle/>
        <a:p>
          <a:endParaRPr lang="en-US"/>
        </a:p>
      </dgm:t>
    </dgm:pt>
    <dgm:pt modelId="{1C164341-0578-4A68-93EE-E38C3DDA8A0F}" type="sibTrans" cxnId="{EA9BBF10-DF68-4C61-84C5-171AF6BF2B91}">
      <dgm:prSet/>
      <dgm:spPr/>
      <dgm:t>
        <a:bodyPr/>
        <a:lstStyle/>
        <a:p>
          <a:endParaRPr lang="en-US"/>
        </a:p>
      </dgm:t>
    </dgm:pt>
    <dgm:pt modelId="{1B6A0694-51E5-420C-BA72-6FA9DE58B065}">
      <dgm:prSet phldrT="[Text]" custT="1"/>
      <dgm:spPr/>
      <dgm:t>
        <a:bodyPr/>
        <a:lstStyle/>
        <a:p>
          <a:r>
            <a:rPr lang="en-US" sz="900" b="1" dirty="0"/>
            <a:t>Transparency &amp; Accountability </a:t>
          </a:r>
        </a:p>
      </dgm:t>
    </dgm:pt>
    <dgm:pt modelId="{AA1B4624-D3A9-41F1-81B9-73C571C13B3B}" type="parTrans" cxnId="{FB0E9195-B5D8-4089-803B-33D653BD271C}">
      <dgm:prSet/>
      <dgm:spPr/>
      <dgm:t>
        <a:bodyPr/>
        <a:lstStyle/>
        <a:p>
          <a:endParaRPr lang="en-US"/>
        </a:p>
      </dgm:t>
    </dgm:pt>
    <dgm:pt modelId="{64B407E2-0C39-43F4-B4F6-7E0328E55424}" type="sibTrans" cxnId="{FB0E9195-B5D8-4089-803B-33D653BD271C}">
      <dgm:prSet/>
      <dgm:spPr/>
      <dgm:t>
        <a:bodyPr/>
        <a:lstStyle/>
        <a:p>
          <a:endParaRPr lang="en-US"/>
        </a:p>
      </dgm:t>
    </dgm:pt>
    <dgm:pt modelId="{933D63BF-F9DA-4343-9A84-5B3CD22E415A}">
      <dgm:prSet phldrT="[Text]"/>
      <dgm:spPr/>
      <dgm:t>
        <a:bodyPr/>
        <a:lstStyle/>
        <a:p>
          <a:r>
            <a:rPr lang="en-US" b="1" dirty="0"/>
            <a:t>Institutional Framework</a:t>
          </a:r>
        </a:p>
      </dgm:t>
    </dgm:pt>
    <dgm:pt modelId="{E1A96C90-597D-4B09-84AC-559BC7406744}" type="parTrans" cxnId="{2FCE9B95-5C51-4873-8FC0-843131AD66BC}">
      <dgm:prSet/>
      <dgm:spPr/>
      <dgm:t>
        <a:bodyPr/>
        <a:lstStyle/>
        <a:p>
          <a:endParaRPr lang="en-US"/>
        </a:p>
      </dgm:t>
    </dgm:pt>
    <dgm:pt modelId="{14420107-A013-4D6B-B874-75D6A4152FCA}" type="sibTrans" cxnId="{2FCE9B95-5C51-4873-8FC0-843131AD66BC}">
      <dgm:prSet/>
      <dgm:spPr/>
      <dgm:t>
        <a:bodyPr/>
        <a:lstStyle/>
        <a:p>
          <a:endParaRPr lang="en-US"/>
        </a:p>
      </dgm:t>
    </dgm:pt>
    <dgm:pt modelId="{4FC07FBF-FB83-48D7-901D-A04095FBF34E}">
      <dgm:prSet phldrT="[Text]"/>
      <dgm:spPr/>
      <dgm:t>
        <a:bodyPr/>
        <a:lstStyle/>
        <a:p>
          <a:r>
            <a:rPr lang="en-US" b="1" dirty="0"/>
            <a:t>Debt Management Strategy</a:t>
          </a:r>
        </a:p>
      </dgm:t>
    </dgm:pt>
    <dgm:pt modelId="{34FF896F-784B-4B01-9134-DA0697305582}" type="parTrans" cxnId="{A8EB03DB-E849-4EA3-82BE-E05AA62BD269}">
      <dgm:prSet/>
      <dgm:spPr/>
      <dgm:t>
        <a:bodyPr/>
        <a:lstStyle/>
        <a:p>
          <a:endParaRPr lang="en-US"/>
        </a:p>
      </dgm:t>
    </dgm:pt>
    <dgm:pt modelId="{4D64290E-0BCC-4A6A-B42B-60DBA97DE55C}" type="sibTrans" cxnId="{A8EB03DB-E849-4EA3-82BE-E05AA62BD269}">
      <dgm:prSet/>
      <dgm:spPr/>
      <dgm:t>
        <a:bodyPr/>
        <a:lstStyle/>
        <a:p>
          <a:endParaRPr lang="en-US"/>
        </a:p>
      </dgm:t>
    </dgm:pt>
    <dgm:pt modelId="{93672CE9-3A53-4748-A5B3-C71FCC103A66}">
      <dgm:prSet custT="1"/>
      <dgm:spPr/>
      <dgm:t>
        <a:bodyPr/>
        <a:lstStyle/>
        <a:p>
          <a:r>
            <a:rPr lang="en-US" sz="800" b="1" dirty="0"/>
            <a:t>Risk Management Framework</a:t>
          </a:r>
        </a:p>
      </dgm:t>
    </dgm:pt>
    <dgm:pt modelId="{EB80F979-9821-4C69-9CAF-9BAFB47B75F4}" type="parTrans" cxnId="{70C195CC-A32D-4E95-8DE3-35A4C4F2AB5F}">
      <dgm:prSet/>
      <dgm:spPr/>
      <dgm:t>
        <a:bodyPr/>
        <a:lstStyle/>
        <a:p>
          <a:endParaRPr lang="en-US"/>
        </a:p>
      </dgm:t>
    </dgm:pt>
    <dgm:pt modelId="{4AD85982-362A-49D6-B678-29CBF6EC1FDD}" type="sibTrans" cxnId="{70C195CC-A32D-4E95-8DE3-35A4C4F2AB5F}">
      <dgm:prSet/>
      <dgm:spPr/>
      <dgm:t>
        <a:bodyPr/>
        <a:lstStyle/>
        <a:p>
          <a:endParaRPr lang="en-US"/>
        </a:p>
      </dgm:t>
    </dgm:pt>
    <dgm:pt modelId="{11E28392-D79A-4DAC-B3A1-BEA3C2B9E318}">
      <dgm:prSet custT="1"/>
      <dgm:spPr/>
      <dgm:t>
        <a:bodyPr/>
        <a:lstStyle/>
        <a:p>
          <a:r>
            <a:rPr lang="en-US" sz="700" b="1" dirty="0"/>
            <a:t>Developing &amp; Maintenance of an Efficient Market for Developing Government Debt Securities   </a:t>
          </a:r>
        </a:p>
      </dgm:t>
    </dgm:pt>
    <dgm:pt modelId="{A808B4F7-593F-4A78-8137-CBE549E22764}" type="parTrans" cxnId="{9EA112E9-BF02-40DD-8288-B86FB0E8508E}">
      <dgm:prSet/>
      <dgm:spPr/>
      <dgm:t>
        <a:bodyPr/>
        <a:lstStyle/>
        <a:p>
          <a:endParaRPr lang="en-US"/>
        </a:p>
      </dgm:t>
    </dgm:pt>
    <dgm:pt modelId="{9F6C1EED-BF9F-438B-8260-1D0A266EA0B8}" type="sibTrans" cxnId="{9EA112E9-BF02-40DD-8288-B86FB0E8508E}">
      <dgm:prSet/>
      <dgm:spPr/>
      <dgm:t>
        <a:bodyPr/>
        <a:lstStyle/>
        <a:p>
          <a:endParaRPr lang="en-US"/>
        </a:p>
      </dgm:t>
    </dgm:pt>
    <dgm:pt modelId="{8982C6A8-1C5A-49E6-8149-3EC8DE0CB37F}" type="pres">
      <dgm:prSet presAssocID="{E15A7EF7-1570-43E8-B256-D7F927099B4B}" presName="Name0" presStyleCnt="0">
        <dgm:presLayoutVars>
          <dgm:chMax val="1"/>
          <dgm:dir/>
          <dgm:animLvl val="ctr"/>
          <dgm:resizeHandles val="exact"/>
        </dgm:presLayoutVars>
      </dgm:prSet>
      <dgm:spPr/>
    </dgm:pt>
    <dgm:pt modelId="{BACB5C4A-BDD7-49D3-BEEA-B383CDC5EE67}" type="pres">
      <dgm:prSet presAssocID="{D384158B-8A1E-44BA-9F10-AE5A0894B5B5}" presName="centerShape" presStyleLbl="node0" presStyleIdx="0" presStyleCnt="1" custLinFactNeighborX="-1966" custLinFactNeighborY="-281"/>
      <dgm:spPr/>
    </dgm:pt>
    <dgm:pt modelId="{AD8C64AA-A799-4DE6-A2F7-323DB3A4D026}" type="pres">
      <dgm:prSet presAssocID="{FB3E565D-45C1-47F2-9D23-3CA519354FC6}" presName="node" presStyleLbl="node1" presStyleIdx="0" presStyleCnt="6" custScaleX="121093" custRadScaleRad="99128">
        <dgm:presLayoutVars>
          <dgm:bulletEnabled val="1"/>
        </dgm:presLayoutVars>
      </dgm:prSet>
      <dgm:spPr/>
    </dgm:pt>
    <dgm:pt modelId="{1ED86F4A-3CE4-46B3-AFBF-C52CCA9C6BB8}" type="pres">
      <dgm:prSet presAssocID="{FB3E565D-45C1-47F2-9D23-3CA519354FC6}" presName="dummy" presStyleCnt="0"/>
      <dgm:spPr/>
    </dgm:pt>
    <dgm:pt modelId="{2D6C1276-326A-4CD5-9627-41A87211A173}" type="pres">
      <dgm:prSet presAssocID="{1C164341-0578-4A68-93EE-E38C3DDA8A0F}" presName="sibTrans" presStyleLbl="sibTrans2D1" presStyleIdx="0" presStyleCnt="6"/>
      <dgm:spPr/>
    </dgm:pt>
    <dgm:pt modelId="{B65BD257-76CF-4031-98C5-18BB355CA329}" type="pres">
      <dgm:prSet presAssocID="{1B6A0694-51E5-420C-BA72-6FA9DE58B065}" presName="node" presStyleLbl="node1" presStyleIdx="1" presStyleCnt="6" custScaleX="111116">
        <dgm:presLayoutVars>
          <dgm:bulletEnabled val="1"/>
        </dgm:presLayoutVars>
      </dgm:prSet>
      <dgm:spPr/>
    </dgm:pt>
    <dgm:pt modelId="{C5D4585B-B3BB-4906-966E-0D8D34E3F026}" type="pres">
      <dgm:prSet presAssocID="{1B6A0694-51E5-420C-BA72-6FA9DE58B065}" presName="dummy" presStyleCnt="0"/>
      <dgm:spPr/>
    </dgm:pt>
    <dgm:pt modelId="{82B3CCBD-E51A-4DEF-A78F-9BE0512A4D30}" type="pres">
      <dgm:prSet presAssocID="{64B407E2-0C39-43F4-B4F6-7E0328E55424}" presName="sibTrans" presStyleLbl="sibTrans2D1" presStyleIdx="1" presStyleCnt="6"/>
      <dgm:spPr/>
    </dgm:pt>
    <dgm:pt modelId="{2F7F3E05-97B8-4D31-95D4-E670396EDECB}" type="pres">
      <dgm:prSet presAssocID="{933D63BF-F9DA-4343-9A84-5B3CD22E415A}" presName="node" presStyleLbl="node1" presStyleIdx="2" presStyleCnt="6">
        <dgm:presLayoutVars>
          <dgm:bulletEnabled val="1"/>
        </dgm:presLayoutVars>
      </dgm:prSet>
      <dgm:spPr/>
    </dgm:pt>
    <dgm:pt modelId="{AE9AC1A0-0430-435C-B94B-E58CBC4BB473}" type="pres">
      <dgm:prSet presAssocID="{933D63BF-F9DA-4343-9A84-5B3CD22E415A}" presName="dummy" presStyleCnt="0"/>
      <dgm:spPr/>
    </dgm:pt>
    <dgm:pt modelId="{ABF0E5B2-27D4-4D7F-802F-82FB1790B380}" type="pres">
      <dgm:prSet presAssocID="{14420107-A013-4D6B-B874-75D6A4152FCA}" presName="sibTrans" presStyleLbl="sibTrans2D1" presStyleIdx="2" presStyleCnt="6"/>
      <dgm:spPr/>
    </dgm:pt>
    <dgm:pt modelId="{EF558908-94F4-494E-A007-CDFCAF151A1E}" type="pres">
      <dgm:prSet presAssocID="{4FC07FBF-FB83-48D7-901D-A04095FBF34E}" presName="node" presStyleLbl="node1" presStyleIdx="3" presStyleCnt="6">
        <dgm:presLayoutVars>
          <dgm:bulletEnabled val="1"/>
        </dgm:presLayoutVars>
      </dgm:prSet>
      <dgm:spPr/>
    </dgm:pt>
    <dgm:pt modelId="{3D4A6177-B4C0-49B0-8FB3-BD89E72278D5}" type="pres">
      <dgm:prSet presAssocID="{4FC07FBF-FB83-48D7-901D-A04095FBF34E}" presName="dummy" presStyleCnt="0"/>
      <dgm:spPr/>
    </dgm:pt>
    <dgm:pt modelId="{3BEE95C7-842D-4584-9F36-663971996DBD}" type="pres">
      <dgm:prSet presAssocID="{4D64290E-0BCC-4A6A-B42B-60DBA97DE55C}" presName="sibTrans" presStyleLbl="sibTrans2D1" presStyleIdx="3" presStyleCnt="6"/>
      <dgm:spPr/>
    </dgm:pt>
    <dgm:pt modelId="{5FE636AB-1859-4343-B108-1F970B403A26}" type="pres">
      <dgm:prSet presAssocID="{93672CE9-3A53-4748-A5B3-C71FCC103A66}" presName="node" presStyleLbl="node1" presStyleIdx="4" presStyleCnt="6">
        <dgm:presLayoutVars>
          <dgm:bulletEnabled val="1"/>
        </dgm:presLayoutVars>
      </dgm:prSet>
      <dgm:spPr/>
    </dgm:pt>
    <dgm:pt modelId="{644DFFAC-7648-4CA2-AB13-413A0A2DA2C9}" type="pres">
      <dgm:prSet presAssocID="{93672CE9-3A53-4748-A5B3-C71FCC103A66}" presName="dummy" presStyleCnt="0"/>
      <dgm:spPr/>
    </dgm:pt>
    <dgm:pt modelId="{D160F01C-5D75-44A1-95BF-3141A415F2ED}" type="pres">
      <dgm:prSet presAssocID="{4AD85982-362A-49D6-B678-29CBF6EC1FDD}" presName="sibTrans" presStyleLbl="sibTrans2D1" presStyleIdx="4" presStyleCnt="6"/>
      <dgm:spPr/>
    </dgm:pt>
    <dgm:pt modelId="{CCF49C46-1D51-4703-9B80-6D72133C216C}" type="pres">
      <dgm:prSet presAssocID="{11E28392-D79A-4DAC-B3A1-BEA3C2B9E318}" presName="node" presStyleLbl="node1" presStyleIdx="5" presStyleCnt="6">
        <dgm:presLayoutVars>
          <dgm:bulletEnabled val="1"/>
        </dgm:presLayoutVars>
      </dgm:prSet>
      <dgm:spPr/>
    </dgm:pt>
    <dgm:pt modelId="{E672F916-236C-4D4D-A64A-F22D7ECA11E3}" type="pres">
      <dgm:prSet presAssocID="{11E28392-D79A-4DAC-B3A1-BEA3C2B9E318}" presName="dummy" presStyleCnt="0"/>
      <dgm:spPr/>
    </dgm:pt>
    <dgm:pt modelId="{7893F3AE-05CD-461B-8D1D-BD00CCB950D0}" type="pres">
      <dgm:prSet presAssocID="{9F6C1EED-BF9F-438B-8260-1D0A266EA0B8}" presName="sibTrans" presStyleLbl="sibTrans2D1" presStyleIdx="5" presStyleCnt="6"/>
      <dgm:spPr/>
    </dgm:pt>
  </dgm:ptLst>
  <dgm:cxnLst>
    <dgm:cxn modelId="{EA9BBF10-DF68-4C61-84C5-171AF6BF2B91}" srcId="{D384158B-8A1E-44BA-9F10-AE5A0894B5B5}" destId="{FB3E565D-45C1-47F2-9D23-3CA519354FC6}" srcOrd="0" destOrd="0" parTransId="{CF7F2E10-912A-47A1-B4A6-6BB82AEFFCBC}" sibTransId="{1C164341-0578-4A68-93EE-E38C3DDA8A0F}"/>
    <dgm:cxn modelId="{9BA3E019-72DA-40F4-BB95-44891BACE161}" type="presOf" srcId="{4D64290E-0BCC-4A6A-B42B-60DBA97DE55C}" destId="{3BEE95C7-842D-4584-9F36-663971996DBD}" srcOrd="0" destOrd="0" presId="urn:microsoft.com/office/officeart/2005/8/layout/radial6"/>
    <dgm:cxn modelId="{0E3E1720-7E6C-4775-BBB1-7C5962B0B121}" type="presOf" srcId="{FB3E565D-45C1-47F2-9D23-3CA519354FC6}" destId="{AD8C64AA-A799-4DE6-A2F7-323DB3A4D026}" srcOrd="0" destOrd="0" presId="urn:microsoft.com/office/officeart/2005/8/layout/radial6"/>
    <dgm:cxn modelId="{70DC0340-2B88-4B7F-91D5-BDD57D8E2D27}" type="presOf" srcId="{1B6A0694-51E5-420C-BA72-6FA9DE58B065}" destId="{B65BD257-76CF-4031-98C5-18BB355CA329}" srcOrd="0" destOrd="0" presId="urn:microsoft.com/office/officeart/2005/8/layout/radial6"/>
    <dgm:cxn modelId="{083CD543-CF15-4431-839F-75C0B61CB6D2}" srcId="{E15A7EF7-1570-43E8-B256-D7F927099B4B}" destId="{D384158B-8A1E-44BA-9F10-AE5A0894B5B5}" srcOrd="0" destOrd="0" parTransId="{67056981-C73D-4921-A5F0-CE2BD79465CF}" sibTransId="{90B5EFBC-DAA8-4D45-BA00-08A45091502D}"/>
    <dgm:cxn modelId="{9B305269-45DD-462E-B1BB-92B5E496A4C3}" type="presOf" srcId="{93672CE9-3A53-4748-A5B3-C71FCC103A66}" destId="{5FE636AB-1859-4343-B108-1F970B403A26}" srcOrd="0" destOrd="0" presId="urn:microsoft.com/office/officeart/2005/8/layout/radial6"/>
    <dgm:cxn modelId="{0C77B56C-B7AA-4983-945E-84AE8430729F}" type="presOf" srcId="{4FC07FBF-FB83-48D7-901D-A04095FBF34E}" destId="{EF558908-94F4-494E-A007-CDFCAF151A1E}" srcOrd="0" destOrd="0" presId="urn:microsoft.com/office/officeart/2005/8/layout/radial6"/>
    <dgm:cxn modelId="{FE09914E-02C8-456F-8842-DCEDABF792B9}" type="presOf" srcId="{64B407E2-0C39-43F4-B4F6-7E0328E55424}" destId="{82B3CCBD-E51A-4DEF-A78F-9BE0512A4D30}" srcOrd="0" destOrd="0" presId="urn:microsoft.com/office/officeart/2005/8/layout/radial6"/>
    <dgm:cxn modelId="{7EA26787-8639-404C-AED4-FD4936277826}" type="presOf" srcId="{D384158B-8A1E-44BA-9F10-AE5A0894B5B5}" destId="{BACB5C4A-BDD7-49D3-BEEA-B383CDC5EE67}" srcOrd="0" destOrd="0" presId="urn:microsoft.com/office/officeart/2005/8/layout/radial6"/>
    <dgm:cxn modelId="{47C7148F-B841-45AC-9E90-24C4CDABEBAF}" type="presOf" srcId="{4AD85982-362A-49D6-B678-29CBF6EC1FDD}" destId="{D160F01C-5D75-44A1-95BF-3141A415F2ED}" srcOrd="0" destOrd="0" presId="urn:microsoft.com/office/officeart/2005/8/layout/radial6"/>
    <dgm:cxn modelId="{FB0E9195-B5D8-4089-803B-33D653BD271C}" srcId="{D384158B-8A1E-44BA-9F10-AE5A0894B5B5}" destId="{1B6A0694-51E5-420C-BA72-6FA9DE58B065}" srcOrd="1" destOrd="0" parTransId="{AA1B4624-D3A9-41F1-81B9-73C571C13B3B}" sibTransId="{64B407E2-0C39-43F4-B4F6-7E0328E55424}"/>
    <dgm:cxn modelId="{2FCE9B95-5C51-4873-8FC0-843131AD66BC}" srcId="{D384158B-8A1E-44BA-9F10-AE5A0894B5B5}" destId="{933D63BF-F9DA-4343-9A84-5B3CD22E415A}" srcOrd="2" destOrd="0" parTransId="{E1A96C90-597D-4B09-84AC-559BC7406744}" sibTransId="{14420107-A013-4D6B-B874-75D6A4152FCA}"/>
    <dgm:cxn modelId="{E4690C9E-4A3E-4A8A-A9D4-7BC9099F82CC}" type="presOf" srcId="{11E28392-D79A-4DAC-B3A1-BEA3C2B9E318}" destId="{CCF49C46-1D51-4703-9B80-6D72133C216C}" srcOrd="0" destOrd="0" presId="urn:microsoft.com/office/officeart/2005/8/layout/radial6"/>
    <dgm:cxn modelId="{492FBBBC-82AD-46E2-AC3E-D05EDDD5B13D}" type="presOf" srcId="{1C164341-0578-4A68-93EE-E38C3DDA8A0F}" destId="{2D6C1276-326A-4CD5-9627-41A87211A173}" srcOrd="0" destOrd="0" presId="urn:microsoft.com/office/officeart/2005/8/layout/radial6"/>
    <dgm:cxn modelId="{A4174BBE-4A08-4238-BD73-77A747898887}" type="presOf" srcId="{E15A7EF7-1570-43E8-B256-D7F927099B4B}" destId="{8982C6A8-1C5A-49E6-8149-3EC8DE0CB37F}" srcOrd="0" destOrd="0" presId="urn:microsoft.com/office/officeart/2005/8/layout/radial6"/>
    <dgm:cxn modelId="{090E17C4-436B-4071-9F54-DDC5D485E722}" type="presOf" srcId="{933D63BF-F9DA-4343-9A84-5B3CD22E415A}" destId="{2F7F3E05-97B8-4D31-95D4-E670396EDECB}" srcOrd="0" destOrd="0" presId="urn:microsoft.com/office/officeart/2005/8/layout/radial6"/>
    <dgm:cxn modelId="{3E051FC6-DE49-45AB-8824-AEFE3ED21589}" type="presOf" srcId="{9F6C1EED-BF9F-438B-8260-1D0A266EA0B8}" destId="{7893F3AE-05CD-461B-8D1D-BD00CCB950D0}" srcOrd="0" destOrd="0" presId="urn:microsoft.com/office/officeart/2005/8/layout/radial6"/>
    <dgm:cxn modelId="{70C195CC-A32D-4E95-8DE3-35A4C4F2AB5F}" srcId="{D384158B-8A1E-44BA-9F10-AE5A0894B5B5}" destId="{93672CE9-3A53-4748-A5B3-C71FCC103A66}" srcOrd="4" destOrd="0" parTransId="{EB80F979-9821-4C69-9CAF-9BAFB47B75F4}" sibTransId="{4AD85982-362A-49D6-B678-29CBF6EC1FDD}"/>
    <dgm:cxn modelId="{A8EB03DB-E849-4EA3-82BE-E05AA62BD269}" srcId="{D384158B-8A1E-44BA-9F10-AE5A0894B5B5}" destId="{4FC07FBF-FB83-48D7-901D-A04095FBF34E}" srcOrd="3" destOrd="0" parTransId="{34FF896F-784B-4B01-9134-DA0697305582}" sibTransId="{4D64290E-0BCC-4A6A-B42B-60DBA97DE55C}"/>
    <dgm:cxn modelId="{9EA112E9-BF02-40DD-8288-B86FB0E8508E}" srcId="{D384158B-8A1E-44BA-9F10-AE5A0894B5B5}" destId="{11E28392-D79A-4DAC-B3A1-BEA3C2B9E318}" srcOrd="5" destOrd="0" parTransId="{A808B4F7-593F-4A78-8137-CBE549E22764}" sibTransId="{9F6C1EED-BF9F-438B-8260-1D0A266EA0B8}"/>
    <dgm:cxn modelId="{6B6FE3FA-7CA6-4293-822D-B213AC561EF7}" type="presOf" srcId="{14420107-A013-4D6B-B874-75D6A4152FCA}" destId="{ABF0E5B2-27D4-4D7F-802F-82FB1790B380}" srcOrd="0" destOrd="0" presId="urn:microsoft.com/office/officeart/2005/8/layout/radial6"/>
    <dgm:cxn modelId="{C75B2DE5-A361-4E02-90DB-ABB1E8F84E61}" type="presParOf" srcId="{8982C6A8-1C5A-49E6-8149-3EC8DE0CB37F}" destId="{BACB5C4A-BDD7-49D3-BEEA-B383CDC5EE67}" srcOrd="0" destOrd="0" presId="urn:microsoft.com/office/officeart/2005/8/layout/radial6"/>
    <dgm:cxn modelId="{BB28F5E4-F9DB-4A38-83CC-DFB957021127}" type="presParOf" srcId="{8982C6A8-1C5A-49E6-8149-3EC8DE0CB37F}" destId="{AD8C64AA-A799-4DE6-A2F7-323DB3A4D026}" srcOrd="1" destOrd="0" presId="urn:microsoft.com/office/officeart/2005/8/layout/radial6"/>
    <dgm:cxn modelId="{061D133C-1D2A-4286-B4AA-47D765C3A339}" type="presParOf" srcId="{8982C6A8-1C5A-49E6-8149-3EC8DE0CB37F}" destId="{1ED86F4A-3CE4-46B3-AFBF-C52CCA9C6BB8}" srcOrd="2" destOrd="0" presId="urn:microsoft.com/office/officeart/2005/8/layout/radial6"/>
    <dgm:cxn modelId="{63DE55CA-31CF-482F-8739-385946DA13D8}" type="presParOf" srcId="{8982C6A8-1C5A-49E6-8149-3EC8DE0CB37F}" destId="{2D6C1276-326A-4CD5-9627-41A87211A173}" srcOrd="3" destOrd="0" presId="urn:microsoft.com/office/officeart/2005/8/layout/radial6"/>
    <dgm:cxn modelId="{B73F7370-B189-48F9-9AEB-5D039093FB27}" type="presParOf" srcId="{8982C6A8-1C5A-49E6-8149-3EC8DE0CB37F}" destId="{B65BD257-76CF-4031-98C5-18BB355CA329}" srcOrd="4" destOrd="0" presId="urn:microsoft.com/office/officeart/2005/8/layout/radial6"/>
    <dgm:cxn modelId="{B12401D9-8818-41B5-B548-949FC31A1122}" type="presParOf" srcId="{8982C6A8-1C5A-49E6-8149-3EC8DE0CB37F}" destId="{C5D4585B-B3BB-4906-966E-0D8D34E3F026}" srcOrd="5" destOrd="0" presId="urn:microsoft.com/office/officeart/2005/8/layout/radial6"/>
    <dgm:cxn modelId="{4DAF86D5-EA81-4D8E-B12E-1F26A6270E9E}" type="presParOf" srcId="{8982C6A8-1C5A-49E6-8149-3EC8DE0CB37F}" destId="{82B3CCBD-E51A-4DEF-A78F-9BE0512A4D30}" srcOrd="6" destOrd="0" presId="urn:microsoft.com/office/officeart/2005/8/layout/radial6"/>
    <dgm:cxn modelId="{879F180D-3D0E-493F-B6C9-74597B36BEA1}" type="presParOf" srcId="{8982C6A8-1C5A-49E6-8149-3EC8DE0CB37F}" destId="{2F7F3E05-97B8-4D31-95D4-E670396EDECB}" srcOrd="7" destOrd="0" presId="urn:microsoft.com/office/officeart/2005/8/layout/radial6"/>
    <dgm:cxn modelId="{0E8C3F1C-4530-4EDD-A4AF-8A59281E0976}" type="presParOf" srcId="{8982C6A8-1C5A-49E6-8149-3EC8DE0CB37F}" destId="{AE9AC1A0-0430-435C-B94B-E58CBC4BB473}" srcOrd="8" destOrd="0" presId="urn:microsoft.com/office/officeart/2005/8/layout/radial6"/>
    <dgm:cxn modelId="{1791BDA8-CFD2-459D-BFFB-7CEC1477BFE8}" type="presParOf" srcId="{8982C6A8-1C5A-49E6-8149-3EC8DE0CB37F}" destId="{ABF0E5B2-27D4-4D7F-802F-82FB1790B380}" srcOrd="9" destOrd="0" presId="urn:microsoft.com/office/officeart/2005/8/layout/radial6"/>
    <dgm:cxn modelId="{8DF62B64-1348-4558-9EC0-053D80890554}" type="presParOf" srcId="{8982C6A8-1C5A-49E6-8149-3EC8DE0CB37F}" destId="{EF558908-94F4-494E-A007-CDFCAF151A1E}" srcOrd="10" destOrd="0" presId="urn:microsoft.com/office/officeart/2005/8/layout/radial6"/>
    <dgm:cxn modelId="{6201554E-1BE9-40EB-BF3D-3F96869E9ACB}" type="presParOf" srcId="{8982C6A8-1C5A-49E6-8149-3EC8DE0CB37F}" destId="{3D4A6177-B4C0-49B0-8FB3-BD89E72278D5}" srcOrd="11" destOrd="0" presId="urn:microsoft.com/office/officeart/2005/8/layout/radial6"/>
    <dgm:cxn modelId="{8B1046BE-615A-4555-8EC9-922832BCC49B}" type="presParOf" srcId="{8982C6A8-1C5A-49E6-8149-3EC8DE0CB37F}" destId="{3BEE95C7-842D-4584-9F36-663971996DBD}" srcOrd="12" destOrd="0" presId="urn:microsoft.com/office/officeart/2005/8/layout/radial6"/>
    <dgm:cxn modelId="{C82BEEA0-F23D-4762-9087-106E252726E7}" type="presParOf" srcId="{8982C6A8-1C5A-49E6-8149-3EC8DE0CB37F}" destId="{5FE636AB-1859-4343-B108-1F970B403A26}" srcOrd="13" destOrd="0" presId="urn:microsoft.com/office/officeart/2005/8/layout/radial6"/>
    <dgm:cxn modelId="{9620A2CB-3A0F-48C7-A496-753631610B57}" type="presParOf" srcId="{8982C6A8-1C5A-49E6-8149-3EC8DE0CB37F}" destId="{644DFFAC-7648-4CA2-AB13-413A0A2DA2C9}" srcOrd="14" destOrd="0" presId="urn:microsoft.com/office/officeart/2005/8/layout/radial6"/>
    <dgm:cxn modelId="{2641DE16-8F30-4E79-8C50-6A76F97F4E6D}" type="presParOf" srcId="{8982C6A8-1C5A-49E6-8149-3EC8DE0CB37F}" destId="{D160F01C-5D75-44A1-95BF-3141A415F2ED}" srcOrd="15" destOrd="0" presId="urn:microsoft.com/office/officeart/2005/8/layout/radial6"/>
    <dgm:cxn modelId="{46DD6381-7D38-4F22-A57E-3EFC8477E471}" type="presParOf" srcId="{8982C6A8-1C5A-49E6-8149-3EC8DE0CB37F}" destId="{CCF49C46-1D51-4703-9B80-6D72133C216C}" srcOrd="16" destOrd="0" presId="urn:microsoft.com/office/officeart/2005/8/layout/radial6"/>
    <dgm:cxn modelId="{5A44D600-04E2-4AA5-92E8-A1D78056A68B}" type="presParOf" srcId="{8982C6A8-1C5A-49E6-8149-3EC8DE0CB37F}" destId="{E672F916-236C-4D4D-A64A-F22D7ECA11E3}" srcOrd="17" destOrd="0" presId="urn:microsoft.com/office/officeart/2005/8/layout/radial6"/>
    <dgm:cxn modelId="{BDC2EC99-559E-4DE7-A22A-22DA9218D75D}" type="presParOf" srcId="{8982C6A8-1C5A-49E6-8149-3EC8DE0CB37F}" destId="{7893F3AE-05CD-461B-8D1D-BD00CCB950D0}"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6EADE1-0E21-40F9-8A48-92D810758FB3}" type="doc">
      <dgm:prSet loTypeId="urn:microsoft.com/office/officeart/2005/8/layout/radial6" loCatId="cycle" qsTypeId="urn:microsoft.com/office/officeart/2005/8/quickstyle/simple1" qsCatId="simple" csTypeId="urn:microsoft.com/office/officeart/2005/8/colors/accent0_1" csCatId="mainScheme" phldr="1"/>
      <dgm:spPr/>
      <dgm:t>
        <a:bodyPr/>
        <a:lstStyle/>
        <a:p>
          <a:endParaRPr lang="en-GB"/>
        </a:p>
      </dgm:t>
    </dgm:pt>
    <dgm:pt modelId="{5AE889B4-D043-4DFD-9EE9-E1498AF81FE6}">
      <dgm:prSet phldrT="[Text]" custT="1"/>
      <dgm:spPr/>
      <dgm:t>
        <a:bodyPr/>
        <a:lstStyle/>
        <a:p>
          <a:r>
            <a:rPr lang="en-GB" sz="1050" b="1" dirty="0"/>
            <a:t>Core areas  of debt management covered  </a:t>
          </a:r>
        </a:p>
      </dgm:t>
    </dgm:pt>
    <dgm:pt modelId="{B897D2DB-1460-4B3C-BC3B-2295B77020F4}" type="parTrans" cxnId="{FDD3C5CF-272E-42B4-A3CC-1C9CF3B8BE79}">
      <dgm:prSet/>
      <dgm:spPr/>
      <dgm:t>
        <a:bodyPr/>
        <a:lstStyle/>
        <a:p>
          <a:endParaRPr lang="en-GB"/>
        </a:p>
      </dgm:t>
    </dgm:pt>
    <dgm:pt modelId="{00158B84-D820-4714-B2E2-A1A8313DA866}" type="sibTrans" cxnId="{FDD3C5CF-272E-42B4-A3CC-1C9CF3B8BE79}">
      <dgm:prSet/>
      <dgm:spPr/>
      <dgm:t>
        <a:bodyPr/>
        <a:lstStyle/>
        <a:p>
          <a:endParaRPr lang="en-GB"/>
        </a:p>
      </dgm:t>
    </dgm:pt>
    <dgm:pt modelId="{DCAC50B5-B9E8-41E2-8F19-A4B8DC1380BF}">
      <dgm:prSet phldrT="[Text]" custT="1"/>
      <dgm:spPr/>
      <dgm:t>
        <a:bodyPr/>
        <a:lstStyle/>
        <a:p>
          <a:r>
            <a:rPr lang="en-GB" sz="700" b="1" dirty="0"/>
            <a:t>Governance &amp; Strategy Development </a:t>
          </a:r>
        </a:p>
      </dgm:t>
    </dgm:pt>
    <dgm:pt modelId="{E581CF76-453A-43D7-A127-DB6B6579AD28}" type="parTrans" cxnId="{29DBB290-D96A-43A1-9D8E-37B919BAC785}">
      <dgm:prSet/>
      <dgm:spPr/>
      <dgm:t>
        <a:bodyPr/>
        <a:lstStyle/>
        <a:p>
          <a:endParaRPr lang="en-GB"/>
        </a:p>
      </dgm:t>
    </dgm:pt>
    <dgm:pt modelId="{5A6F685F-AF88-41A9-A9A5-881C555B188F}" type="sibTrans" cxnId="{29DBB290-D96A-43A1-9D8E-37B919BAC785}">
      <dgm:prSet/>
      <dgm:spPr/>
      <dgm:t>
        <a:bodyPr/>
        <a:lstStyle/>
        <a:p>
          <a:endParaRPr lang="en-GB"/>
        </a:p>
      </dgm:t>
    </dgm:pt>
    <dgm:pt modelId="{5EC0B901-74C0-4514-895D-0D905B410CE8}">
      <dgm:prSet phldrT="[Text]" custT="1"/>
      <dgm:spPr/>
      <dgm:t>
        <a:bodyPr/>
        <a:lstStyle/>
        <a:p>
          <a:r>
            <a:rPr lang="en-GB" sz="700" b="1" dirty="0"/>
            <a:t>Coordination with Macro-</a:t>
          </a:r>
        </a:p>
        <a:p>
          <a:r>
            <a:rPr lang="en-GB" sz="700" b="1" dirty="0"/>
            <a:t>economic Policies</a:t>
          </a:r>
        </a:p>
      </dgm:t>
    </dgm:pt>
    <dgm:pt modelId="{9AC67AB7-74D5-4FBA-B6A1-0C9679D27BC4}" type="parTrans" cxnId="{FBE23A69-B60A-419C-AD72-FD6178DA7E6A}">
      <dgm:prSet/>
      <dgm:spPr/>
      <dgm:t>
        <a:bodyPr/>
        <a:lstStyle/>
        <a:p>
          <a:endParaRPr lang="en-GB"/>
        </a:p>
      </dgm:t>
    </dgm:pt>
    <dgm:pt modelId="{B23B84C4-89C0-425D-B503-39AC9CFCABFD}" type="sibTrans" cxnId="{FBE23A69-B60A-419C-AD72-FD6178DA7E6A}">
      <dgm:prSet/>
      <dgm:spPr/>
      <dgm:t>
        <a:bodyPr/>
        <a:lstStyle/>
        <a:p>
          <a:endParaRPr lang="en-GB"/>
        </a:p>
      </dgm:t>
    </dgm:pt>
    <dgm:pt modelId="{BF1F5BDE-D889-4B99-972D-8D8928245655}">
      <dgm:prSet phldrT="[Text]"/>
      <dgm:spPr/>
      <dgm:t>
        <a:bodyPr/>
        <a:lstStyle/>
        <a:p>
          <a:r>
            <a:rPr lang="en-GB" b="1" dirty="0"/>
            <a:t>Borrowing &amp; Related Financing Activities </a:t>
          </a:r>
        </a:p>
      </dgm:t>
    </dgm:pt>
    <dgm:pt modelId="{39C97321-C85D-42BB-ADA3-45635299302B}" type="parTrans" cxnId="{4789A2B0-C9C0-43C2-B41F-654BDD891F20}">
      <dgm:prSet/>
      <dgm:spPr/>
      <dgm:t>
        <a:bodyPr/>
        <a:lstStyle/>
        <a:p>
          <a:endParaRPr lang="en-GB"/>
        </a:p>
      </dgm:t>
    </dgm:pt>
    <dgm:pt modelId="{AA379A31-17BE-4442-BF7E-6A8D88BBCFAD}" type="sibTrans" cxnId="{4789A2B0-C9C0-43C2-B41F-654BDD891F20}">
      <dgm:prSet/>
      <dgm:spPr/>
      <dgm:t>
        <a:bodyPr/>
        <a:lstStyle/>
        <a:p>
          <a:endParaRPr lang="en-GB"/>
        </a:p>
      </dgm:t>
    </dgm:pt>
    <dgm:pt modelId="{7B2BFBA3-D867-4069-A4D7-9F7C03E67A0A}">
      <dgm:prSet phldrT="[Text]" custT="1"/>
      <dgm:spPr/>
      <dgm:t>
        <a:bodyPr/>
        <a:lstStyle/>
        <a:p>
          <a:r>
            <a:rPr lang="en-GB" sz="700" b="1" dirty="0"/>
            <a:t>Cash Flow Forecasting and Cash Balance Management </a:t>
          </a:r>
        </a:p>
      </dgm:t>
    </dgm:pt>
    <dgm:pt modelId="{E2E48DDC-2F72-4427-8010-4B62B128B83A}" type="parTrans" cxnId="{67E0872D-588C-4C6F-BF22-51127C42C72D}">
      <dgm:prSet/>
      <dgm:spPr/>
      <dgm:t>
        <a:bodyPr/>
        <a:lstStyle/>
        <a:p>
          <a:endParaRPr lang="en-GB"/>
        </a:p>
      </dgm:t>
    </dgm:pt>
    <dgm:pt modelId="{F3206FA6-23B4-4849-B930-4145E7AD5260}" type="sibTrans" cxnId="{67E0872D-588C-4C6F-BF22-51127C42C72D}">
      <dgm:prSet/>
      <dgm:spPr/>
      <dgm:t>
        <a:bodyPr/>
        <a:lstStyle/>
        <a:p>
          <a:endParaRPr lang="en-GB"/>
        </a:p>
      </dgm:t>
    </dgm:pt>
    <dgm:pt modelId="{5776280E-34D2-41A3-907D-C8021333AF91}">
      <dgm:prSet custT="1"/>
      <dgm:spPr/>
      <dgm:t>
        <a:bodyPr/>
        <a:lstStyle/>
        <a:p>
          <a:r>
            <a:rPr lang="en-GB" sz="700" b="1" dirty="0"/>
            <a:t>Debt Recording &amp; Operational Risk Management</a:t>
          </a:r>
        </a:p>
      </dgm:t>
    </dgm:pt>
    <dgm:pt modelId="{F5AED3C9-C642-464D-AFC3-4CB198712212}" type="parTrans" cxnId="{894B1215-54E8-46CD-B994-2721A9CCD6C1}">
      <dgm:prSet/>
      <dgm:spPr/>
      <dgm:t>
        <a:bodyPr/>
        <a:lstStyle/>
        <a:p>
          <a:endParaRPr lang="en-GB"/>
        </a:p>
      </dgm:t>
    </dgm:pt>
    <dgm:pt modelId="{4EA1106E-8DF3-42B9-B65A-A8B193600F83}" type="sibTrans" cxnId="{894B1215-54E8-46CD-B994-2721A9CCD6C1}">
      <dgm:prSet/>
      <dgm:spPr/>
      <dgm:t>
        <a:bodyPr/>
        <a:lstStyle/>
        <a:p>
          <a:endParaRPr lang="en-GB"/>
        </a:p>
      </dgm:t>
    </dgm:pt>
    <dgm:pt modelId="{F0EB142F-2749-4B35-A263-11D27BEAD5B3}" type="pres">
      <dgm:prSet presAssocID="{1B6EADE1-0E21-40F9-8A48-92D810758FB3}" presName="Name0" presStyleCnt="0">
        <dgm:presLayoutVars>
          <dgm:chMax val="1"/>
          <dgm:dir/>
          <dgm:animLvl val="ctr"/>
          <dgm:resizeHandles val="exact"/>
        </dgm:presLayoutVars>
      </dgm:prSet>
      <dgm:spPr/>
    </dgm:pt>
    <dgm:pt modelId="{B71AE317-CA65-4760-B9F6-4822486BD295}" type="pres">
      <dgm:prSet presAssocID="{5AE889B4-D043-4DFD-9EE9-E1498AF81FE6}" presName="centerShape" presStyleLbl="node0" presStyleIdx="0" presStyleCnt="1"/>
      <dgm:spPr/>
    </dgm:pt>
    <dgm:pt modelId="{E2D8CE1B-4080-40C2-B1D3-F0704C960281}" type="pres">
      <dgm:prSet presAssocID="{DCAC50B5-B9E8-41E2-8F19-A4B8DC1380BF}" presName="node" presStyleLbl="node1" presStyleIdx="0" presStyleCnt="5">
        <dgm:presLayoutVars>
          <dgm:bulletEnabled val="1"/>
        </dgm:presLayoutVars>
      </dgm:prSet>
      <dgm:spPr/>
    </dgm:pt>
    <dgm:pt modelId="{FD958021-5543-497F-BF53-3E0D19617394}" type="pres">
      <dgm:prSet presAssocID="{DCAC50B5-B9E8-41E2-8F19-A4B8DC1380BF}" presName="dummy" presStyleCnt="0"/>
      <dgm:spPr/>
    </dgm:pt>
    <dgm:pt modelId="{B5034F3A-3D8E-4552-B3EE-05F493B3F282}" type="pres">
      <dgm:prSet presAssocID="{5A6F685F-AF88-41A9-A9A5-881C555B188F}" presName="sibTrans" presStyleLbl="sibTrans2D1" presStyleIdx="0" presStyleCnt="5"/>
      <dgm:spPr/>
    </dgm:pt>
    <dgm:pt modelId="{ADF16D4F-B00A-4E1E-A938-3760DCEA64FD}" type="pres">
      <dgm:prSet presAssocID="{5EC0B901-74C0-4514-895D-0D905B410CE8}" presName="node" presStyleLbl="node1" presStyleIdx="1" presStyleCnt="5">
        <dgm:presLayoutVars>
          <dgm:bulletEnabled val="1"/>
        </dgm:presLayoutVars>
      </dgm:prSet>
      <dgm:spPr/>
    </dgm:pt>
    <dgm:pt modelId="{661DBF0B-F660-4AB9-9F12-9D7255247EAA}" type="pres">
      <dgm:prSet presAssocID="{5EC0B901-74C0-4514-895D-0D905B410CE8}" presName="dummy" presStyleCnt="0"/>
      <dgm:spPr/>
    </dgm:pt>
    <dgm:pt modelId="{0A707DC6-5B62-4435-A865-C2216CC58486}" type="pres">
      <dgm:prSet presAssocID="{B23B84C4-89C0-425D-B503-39AC9CFCABFD}" presName="sibTrans" presStyleLbl="sibTrans2D1" presStyleIdx="1" presStyleCnt="5"/>
      <dgm:spPr/>
    </dgm:pt>
    <dgm:pt modelId="{1600266A-5946-4F44-BFF9-8DA54EEB4BDD}" type="pres">
      <dgm:prSet presAssocID="{BF1F5BDE-D889-4B99-972D-8D8928245655}" presName="node" presStyleLbl="node1" presStyleIdx="2" presStyleCnt="5">
        <dgm:presLayoutVars>
          <dgm:bulletEnabled val="1"/>
        </dgm:presLayoutVars>
      </dgm:prSet>
      <dgm:spPr/>
    </dgm:pt>
    <dgm:pt modelId="{366D552C-9566-472D-B095-37B1D9B6DDF5}" type="pres">
      <dgm:prSet presAssocID="{BF1F5BDE-D889-4B99-972D-8D8928245655}" presName="dummy" presStyleCnt="0"/>
      <dgm:spPr/>
    </dgm:pt>
    <dgm:pt modelId="{3F926908-3A9B-4237-8384-B92F6586D656}" type="pres">
      <dgm:prSet presAssocID="{AA379A31-17BE-4442-BF7E-6A8D88BBCFAD}" presName="sibTrans" presStyleLbl="sibTrans2D1" presStyleIdx="2" presStyleCnt="5"/>
      <dgm:spPr/>
    </dgm:pt>
    <dgm:pt modelId="{71094BD7-7263-412B-A27F-DE3D51A0239A}" type="pres">
      <dgm:prSet presAssocID="{7B2BFBA3-D867-4069-A4D7-9F7C03E67A0A}" presName="node" presStyleLbl="node1" presStyleIdx="3" presStyleCnt="5">
        <dgm:presLayoutVars>
          <dgm:bulletEnabled val="1"/>
        </dgm:presLayoutVars>
      </dgm:prSet>
      <dgm:spPr/>
    </dgm:pt>
    <dgm:pt modelId="{13641509-52AB-4BFD-A3A2-B968758D577D}" type="pres">
      <dgm:prSet presAssocID="{7B2BFBA3-D867-4069-A4D7-9F7C03E67A0A}" presName="dummy" presStyleCnt="0"/>
      <dgm:spPr/>
    </dgm:pt>
    <dgm:pt modelId="{2C51A5EF-D819-47BD-BC9A-C0EB95990291}" type="pres">
      <dgm:prSet presAssocID="{F3206FA6-23B4-4849-B930-4145E7AD5260}" presName="sibTrans" presStyleLbl="sibTrans2D1" presStyleIdx="3" presStyleCnt="5"/>
      <dgm:spPr/>
    </dgm:pt>
    <dgm:pt modelId="{0ABF1CF6-04E8-4713-A918-A6485B80EAC1}" type="pres">
      <dgm:prSet presAssocID="{5776280E-34D2-41A3-907D-C8021333AF91}" presName="node" presStyleLbl="node1" presStyleIdx="4" presStyleCnt="5">
        <dgm:presLayoutVars>
          <dgm:bulletEnabled val="1"/>
        </dgm:presLayoutVars>
      </dgm:prSet>
      <dgm:spPr/>
    </dgm:pt>
    <dgm:pt modelId="{5D441D52-AB97-43F5-8132-375270A82269}" type="pres">
      <dgm:prSet presAssocID="{5776280E-34D2-41A3-907D-C8021333AF91}" presName="dummy" presStyleCnt="0"/>
      <dgm:spPr/>
    </dgm:pt>
    <dgm:pt modelId="{ECA45D9D-5DC6-424B-983C-AD9583B55140}" type="pres">
      <dgm:prSet presAssocID="{4EA1106E-8DF3-42B9-B65A-A8B193600F83}" presName="sibTrans" presStyleLbl="sibTrans2D1" presStyleIdx="4" presStyleCnt="5"/>
      <dgm:spPr/>
    </dgm:pt>
  </dgm:ptLst>
  <dgm:cxnLst>
    <dgm:cxn modelId="{9F24150C-2B33-40EE-AE64-AC17CFB886B3}" type="presOf" srcId="{B23B84C4-89C0-425D-B503-39AC9CFCABFD}" destId="{0A707DC6-5B62-4435-A865-C2216CC58486}" srcOrd="0" destOrd="0" presId="urn:microsoft.com/office/officeart/2005/8/layout/radial6"/>
    <dgm:cxn modelId="{894B1215-54E8-46CD-B994-2721A9CCD6C1}" srcId="{5AE889B4-D043-4DFD-9EE9-E1498AF81FE6}" destId="{5776280E-34D2-41A3-907D-C8021333AF91}" srcOrd="4" destOrd="0" parTransId="{F5AED3C9-C642-464D-AFC3-4CB198712212}" sibTransId="{4EA1106E-8DF3-42B9-B65A-A8B193600F83}"/>
    <dgm:cxn modelId="{67E0872D-588C-4C6F-BF22-51127C42C72D}" srcId="{5AE889B4-D043-4DFD-9EE9-E1498AF81FE6}" destId="{7B2BFBA3-D867-4069-A4D7-9F7C03E67A0A}" srcOrd="3" destOrd="0" parTransId="{E2E48DDC-2F72-4427-8010-4B62B128B83A}" sibTransId="{F3206FA6-23B4-4849-B930-4145E7AD5260}"/>
    <dgm:cxn modelId="{6CE8443B-ADF4-437B-AC14-4DEE6AB5E1B6}" type="presOf" srcId="{4EA1106E-8DF3-42B9-B65A-A8B193600F83}" destId="{ECA45D9D-5DC6-424B-983C-AD9583B55140}" srcOrd="0" destOrd="0" presId="urn:microsoft.com/office/officeart/2005/8/layout/radial6"/>
    <dgm:cxn modelId="{4333E15B-E321-4710-AE64-F567BD72A73F}" type="presOf" srcId="{AA379A31-17BE-4442-BF7E-6A8D88BBCFAD}" destId="{3F926908-3A9B-4237-8384-B92F6586D656}" srcOrd="0" destOrd="0" presId="urn:microsoft.com/office/officeart/2005/8/layout/radial6"/>
    <dgm:cxn modelId="{8152C066-B5D7-455E-AF4E-FC43892BCAB3}" type="presOf" srcId="{7B2BFBA3-D867-4069-A4D7-9F7C03E67A0A}" destId="{71094BD7-7263-412B-A27F-DE3D51A0239A}" srcOrd="0" destOrd="0" presId="urn:microsoft.com/office/officeart/2005/8/layout/radial6"/>
    <dgm:cxn modelId="{E96F7468-E679-48DC-ACC0-21A26BAEF583}" type="presOf" srcId="{5AE889B4-D043-4DFD-9EE9-E1498AF81FE6}" destId="{B71AE317-CA65-4760-B9F6-4822486BD295}" srcOrd="0" destOrd="0" presId="urn:microsoft.com/office/officeart/2005/8/layout/radial6"/>
    <dgm:cxn modelId="{FBE23A69-B60A-419C-AD72-FD6178DA7E6A}" srcId="{5AE889B4-D043-4DFD-9EE9-E1498AF81FE6}" destId="{5EC0B901-74C0-4514-895D-0D905B410CE8}" srcOrd="1" destOrd="0" parTransId="{9AC67AB7-74D5-4FBA-B6A1-0C9679D27BC4}" sibTransId="{B23B84C4-89C0-425D-B503-39AC9CFCABFD}"/>
    <dgm:cxn modelId="{29DBB290-D96A-43A1-9D8E-37B919BAC785}" srcId="{5AE889B4-D043-4DFD-9EE9-E1498AF81FE6}" destId="{DCAC50B5-B9E8-41E2-8F19-A4B8DC1380BF}" srcOrd="0" destOrd="0" parTransId="{E581CF76-453A-43D7-A127-DB6B6579AD28}" sibTransId="{5A6F685F-AF88-41A9-A9A5-881C555B188F}"/>
    <dgm:cxn modelId="{90BB8795-5ADC-4994-B5F9-6148D104B2FA}" type="presOf" srcId="{5776280E-34D2-41A3-907D-C8021333AF91}" destId="{0ABF1CF6-04E8-4713-A918-A6485B80EAC1}" srcOrd="0" destOrd="0" presId="urn:microsoft.com/office/officeart/2005/8/layout/radial6"/>
    <dgm:cxn modelId="{65D2109C-5602-4584-A2D1-32601BDC5484}" type="presOf" srcId="{F3206FA6-23B4-4849-B930-4145E7AD5260}" destId="{2C51A5EF-D819-47BD-BC9A-C0EB95990291}" srcOrd="0" destOrd="0" presId="urn:microsoft.com/office/officeart/2005/8/layout/radial6"/>
    <dgm:cxn modelId="{0215E5A6-5570-41A5-8DDC-5C6B04FAF580}" type="presOf" srcId="{5EC0B901-74C0-4514-895D-0D905B410CE8}" destId="{ADF16D4F-B00A-4E1E-A938-3760DCEA64FD}" srcOrd="0" destOrd="0" presId="urn:microsoft.com/office/officeart/2005/8/layout/radial6"/>
    <dgm:cxn modelId="{23DD55A8-D5C5-4A8C-A367-9EA695D9E0AE}" type="presOf" srcId="{DCAC50B5-B9E8-41E2-8F19-A4B8DC1380BF}" destId="{E2D8CE1B-4080-40C2-B1D3-F0704C960281}" srcOrd="0" destOrd="0" presId="urn:microsoft.com/office/officeart/2005/8/layout/radial6"/>
    <dgm:cxn modelId="{4789A2B0-C9C0-43C2-B41F-654BDD891F20}" srcId="{5AE889B4-D043-4DFD-9EE9-E1498AF81FE6}" destId="{BF1F5BDE-D889-4B99-972D-8D8928245655}" srcOrd="2" destOrd="0" parTransId="{39C97321-C85D-42BB-ADA3-45635299302B}" sibTransId="{AA379A31-17BE-4442-BF7E-6A8D88BBCFAD}"/>
    <dgm:cxn modelId="{0765C0CF-A2C0-4E31-9775-0A6CE5146DF5}" type="presOf" srcId="{1B6EADE1-0E21-40F9-8A48-92D810758FB3}" destId="{F0EB142F-2749-4B35-A263-11D27BEAD5B3}" srcOrd="0" destOrd="0" presId="urn:microsoft.com/office/officeart/2005/8/layout/radial6"/>
    <dgm:cxn modelId="{FDD3C5CF-272E-42B4-A3CC-1C9CF3B8BE79}" srcId="{1B6EADE1-0E21-40F9-8A48-92D810758FB3}" destId="{5AE889B4-D043-4DFD-9EE9-E1498AF81FE6}" srcOrd="0" destOrd="0" parTransId="{B897D2DB-1460-4B3C-BC3B-2295B77020F4}" sibTransId="{00158B84-D820-4714-B2E2-A1A8313DA866}"/>
    <dgm:cxn modelId="{D6E38EE0-7C75-4768-A0C5-88E8FF966062}" type="presOf" srcId="{BF1F5BDE-D889-4B99-972D-8D8928245655}" destId="{1600266A-5946-4F44-BFF9-8DA54EEB4BDD}" srcOrd="0" destOrd="0" presId="urn:microsoft.com/office/officeart/2005/8/layout/radial6"/>
    <dgm:cxn modelId="{4224F2ED-ADDF-4445-BBB1-AD06929CFDAF}" type="presOf" srcId="{5A6F685F-AF88-41A9-A9A5-881C555B188F}" destId="{B5034F3A-3D8E-4552-B3EE-05F493B3F282}" srcOrd="0" destOrd="0" presId="urn:microsoft.com/office/officeart/2005/8/layout/radial6"/>
    <dgm:cxn modelId="{A1AFDDE4-BA1F-4223-AF2D-E07B36ECA074}" type="presParOf" srcId="{F0EB142F-2749-4B35-A263-11D27BEAD5B3}" destId="{B71AE317-CA65-4760-B9F6-4822486BD295}" srcOrd="0" destOrd="0" presId="urn:microsoft.com/office/officeart/2005/8/layout/radial6"/>
    <dgm:cxn modelId="{017FF733-7CED-416F-9883-5803801FC754}" type="presParOf" srcId="{F0EB142F-2749-4B35-A263-11D27BEAD5B3}" destId="{E2D8CE1B-4080-40C2-B1D3-F0704C960281}" srcOrd="1" destOrd="0" presId="urn:microsoft.com/office/officeart/2005/8/layout/radial6"/>
    <dgm:cxn modelId="{89B9A415-450F-475D-BFBF-E8785A0E9E95}" type="presParOf" srcId="{F0EB142F-2749-4B35-A263-11D27BEAD5B3}" destId="{FD958021-5543-497F-BF53-3E0D19617394}" srcOrd="2" destOrd="0" presId="urn:microsoft.com/office/officeart/2005/8/layout/radial6"/>
    <dgm:cxn modelId="{1501B6CA-1CC0-4E5E-88C1-66905920E53B}" type="presParOf" srcId="{F0EB142F-2749-4B35-A263-11D27BEAD5B3}" destId="{B5034F3A-3D8E-4552-B3EE-05F493B3F282}" srcOrd="3" destOrd="0" presId="urn:microsoft.com/office/officeart/2005/8/layout/radial6"/>
    <dgm:cxn modelId="{48ED0C92-C02C-49A8-A725-9F1C68DE9384}" type="presParOf" srcId="{F0EB142F-2749-4B35-A263-11D27BEAD5B3}" destId="{ADF16D4F-B00A-4E1E-A938-3760DCEA64FD}" srcOrd="4" destOrd="0" presId="urn:microsoft.com/office/officeart/2005/8/layout/radial6"/>
    <dgm:cxn modelId="{891756A7-E606-4FD9-B587-96588C66C76C}" type="presParOf" srcId="{F0EB142F-2749-4B35-A263-11D27BEAD5B3}" destId="{661DBF0B-F660-4AB9-9F12-9D7255247EAA}" srcOrd="5" destOrd="0" presId="urn:microsoft.com/office/officeart/2005/8/layout/radial6"/>
    <dgm:cxn modelId="{72D979AB-9A8D-4481-A057-CDBFE623350D}" type="presParOf" srcId="{F0EB142F-2749-4B35-A263-11D27BEAD5B3}" destId="{0A707DC6-5B62-4435-A865-C2216CC58486}" srcOrd="6" destOrd="0" presId="urn:microsoft.com/office/officeart/2005/8/layout/radial6"/>
    <dgm:cxn modelId="{2316CD7A-375D-475D-A6EA-62BC6CDBDE10}" type="presParOf" srcId="{F0EB142F-2749-4B35-A263-11D27BEAD5B3}" destId="{1600266A-5946-4F44-BFF9-8DA54EEB4BDD}" srcOrd="7" destOrd="0" presId="urn:microsoft.com/office/officeart/2005/8/layout/radial6"/>
    <dgm:cxn modelId="{86DCD70C-D11A-4B6B-B615-2E93ECAC4121}" type="presParOf" srcId="{F0EB142F-2749-4B35-A263-11D27BEAD5B3}" destId="{366D552C-9566-472D-B095-37B1D9B6DDF5}" srcOrd="8" destOrd="0" presId="urn:microsoft.com/office/officeart/2005/8/layout/radial6"/>
    <dgm:cxn modelId="{44C61A78-22E9-446A-AA7F-E3A39C54854C}" type="presParOf" srcId="{F0EB142F-2749-4B35-A263-11D27BEAD5B3}" destId="{3F926908-3A9B-4237-8384-B92F6586D656}" srcOrd="9" destOrd="0" presId="urn:microsoft.com/office/officeart/2005/8/layout/radial6"/>
    <dgm:cxn modelId="{B0841B59-B4F8-4F24-A548-344F2AF635B9}" type="presParOf" srcId="{F0EB142F-2749-4B35-A263-11D27BEAD5B3}" destId="{71094BD7-7263-412B-A27F-DE3D51A0239A}" srcOrd="10" destOrd="0" presId="urn:microsoft.com/office/officeart/2005/8/layout/radial6"/>
    <dgm:cxn modelId="{721424BC-66DD-49CF-AEA4-2CB91C18290B}" type="presParOf" srcId="{F0EB142F-2749-4B35-A263-11D27BEAD5B3}" destId="{13641509-52AB-4BFD-A3A2-B968758D577D}" srcOrd="11" destOrd="0" presId="urn:microsoft.com/office/officeart/2005/8/layout/radial6"/>
    <dgm:cxn modelId="{D1AD6B45-C24B-4E91-B397-30C9ABB100EC}" type="presParOf" srcId="{F0EB142F-2749-4B35-A263-11D27BEAD5B3}" destId="{2C51A5EF-D819-47BD-BC9A-C0EB95990291}" srcOrd="12" destOrd="0" presId="urn:microsoft.com/office/officeart/2005/8/layout/radial6"/>
    <dgm:cxn modelId="{E1122A87-4A24-47FB-9540-D092C3FCDF66}" type="presParOf" srcId="{F0EB142F-2749-4B35-A263-11D27BEAD5B3}" destId="{0ABF1CF6-04E8-4713-A918-A6485B80EAC1}" srcOrd="13" destOrd="0" presId="urn:microsoft.com/office/officeart/2005/8/layout/radial6"/>
    <dgm:cxn modelId="{AB9453E1-45D3-495C-B7D0-CE5E3A2262F7}" type="presParOf" srcId="{F0EB142F-2749-4B35-A263-11D27BEAD5B3}" destId="{5D441D52-AB97-43F5-8132-375270A82269}" srcOrd="14" destOrd="0" presId="urn:microsoft.com/office/officeart/2005/8/layout/radial6"/>
    <dgm:cxn modelId="{5FADFEDD-44D8-4712-AC8F-1A0749A80422}" type="presParOf" srcId="{F0EB142F-2749-4B35-A263-11D27BEAD5B3}" destId="{ECA45D9D-5DC6-424B-983C-AD9583B55140}"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93F3AE-05CD-461B-8D1D-BD00CCB950D0}">
      <dsp:nvSpPr>
        <dsp:cNvPr id="0" name=""/>
        <dsp:cNvSpPr/>
      </dsp:nvSpPr>
      <dsp:spPr>
        <a:xfrm>
          <a:off x="3426181" y="510593"/>
          <a:ext cx="3396840" cy="3396840"/>
        </a:xfrm>
        <a:prstGeom prst="blockArc">
          <a:avLst>
            <a:gd name="adj1" fmla="val 12634665"/>
            <a:gd name="adj2" fmla="val 16217484"/>
            <a:gd name="adj3" fmla="val 4526"/>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160F01C-5D75-44A1-95BF-3141A415F2ED}">
      <dsp:nvSpPr>
        <dsp:cNvPr id="0" name=""/>
        <dsp:cNvSpPr/>
      </dsp:nvSpPr>
      <dsp:spPr>
        <a:xfrm>
          <a:off x="3434623" y="496140"/>
          <a:ext cx="3396840" cy="3396840"/>
        </a:xfrm>
        <a:prstGeom prst="blockArc">
          <a:avLst>
            <a:gd name="adj1" fmla="val 9000000"/>
            <a:gd name="adj2" fmla="val 12600000"/>
            <a:gd name="adj3" fmla="val 4526"/>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EE95C7-842D-4584-9F36-663971996DBD}">
      <dsp:nvSpPr>
        <dsp:cNvPr id="0" name=""/>
        <dsp:cNvSpPr/>
      </dsp:nvSpPr>
      <dsp:spPr>
        <a:xfrm>
          <a:off x="3434623" y="496140"/>
          <a:ext cx="3396840" cy="3396840"/>
        </a:xfrm>
        <a:prstGeom prst="blockArc">
          <a:avLst>
            <a:gd name="adj1" fmla="val 5400000"/>
            <a:gd name="adj2" fmla="val 9000000"/>
            <a:gd name="adj3" fmla="val 4526"/>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BF0E5B2-27D4-4D7F-802F-82FB1790B380}">
      <dsp:nvSpPr>
        <dsp:cNvPr id="0" name=""/>
        <dsp:cNvSpPr/>
      </dsp:nvSpPr>
      <dsp:spPr>
        <a:xfrm>
          <a:off x="3434623" y="496140"/>
          <a:ext cx="3396840" cy="3396840"/>
        </a:xfrm>
        <a:prstGeom prst="blockArc">
          <a:avLst>
            <a:gd name="adj1" fmla="val 1800000"/>
            <a:gd name="adj2" fmla="val 5400000"/>
            <a:gd name="adj3" fmla="val 4526"/>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2B3CCBD-E51A-4DEF-A78F-9BE0512A4D30}">
      <dsp:nvSpPr>
        <dsp:cNvPr id="0" name=""/>
        <dsp:cNvSpPr/>
      </dsp:nvSpPr>
      <dsp:spPr>
        <a:xfrm>
          <a:off x="3434623" y="496140"/>
          <a:ext cx="3396840" cy="3396840"/>
        </a:xfrm>
        <a:prstGeom prst="blockArc">
          <a:avLst>
            <a:gd name="adj1" fmla="val 19800000"/>
            <a:gd name="adj2" fmla="val 1800000"/>
            <a:gd name="adj3" fmla="val 4526"/>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6C1276-326A-4CD5-9627-41A87211A173}">
      <dsp:nvSpPr>
        <dsp:cNvPr id="0" name=""/>
        <dsp:cNvSpPr/>
      </dsp:nvSpPr>
      <dsp:spPr>
        <a:xfrm>
          <a:off x="3443065" y="510593"/>
          <a:ext cx="3396840" cy="3396840"/>
        </a:xfrm>
        <a:prstGeom prst="blockArc">
          <a:avLst>
            <a:gd name="adj1" fmla="val 16182516"/>
            <a:gd name="adj2" fmla="val 19765335"/>
            <a:gd name="adj3" fmla="val 4526"/>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ACB5C4A-BDD7-49D3-BEEA-B383CDC5EE67}">
      <dsp:nvSpPr>
        <dsp:cNvPr id="0" name=""/>
        <dsp:cNvSpPr/>
      </dsp:nvSpPr>
      <dsp:spPr>
        <a:xfrm>
          <a:off x="4305214" y="1422672"/>
          <a:ext cx="1525117" cy="1525117"/>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rgbClr val="FF0000"/>
              </a:solidFill>
            </a:rPr>
            <a:t>The Guidelines cover the following areas:</a:t>
          </a:r>
        </a:p>
      </dsp:txBody>
      <dsp:txXfrm>
        <a:off x="4528562" y="1646020"/>
        <a:ext cx="1078421" cy="1078421"/>
      </dsp:txXfrm>
    </dsp:sp>
    <dsp:sp modelId="{AD8C64AA-A799-4DE6-A2F7-323DB3A4D026}">
      <dsp:nvSpPr>
        <dsp:cNvPr id="0" name=""/>
        <dsp:cNvSpPr/>
      </dsp:nvSpPr>
      <dsp:spPr>
        <a:xfrm>
          <a:off x="4486660" y="15257"/>
          <a:ext cx="1292767" cy="1067582"/>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t>Debt management objectives &amp; coordination </a:t>
          </a:r>
        </a:p>
      </dsp:txBody>
      <dsp:txXfrm>
        <a:off x="4675981" y="171601"/>
        <a:ext cx="914125" cy="754894"/>
      </dsp:txXfrm>
    </dsp:sp>
    <dsp:sp modelId="{B65BD257-76CF-4031-98C5-18BB355CA329}">
      <dsp:nvSpPr>
        <dsp:cNvPr id="0" name=""/>
        <dsp:cNvSpPr/>
      </dsp:nvSpPr>
      <dsp:spPr>
        <a:xfrm>
          <a:off x="5977507" y="830775"/>
          <a:ext cx="1186254" cy="1067582"/>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b="1" kern="1200" dirty="0"/>
            <a:t>Transparency &amp; Accountability </a:t>
          </a:r>
        </a:p>
      </dsp:txBody>
      <dsp:txXfrm>
        <a:off x="6151230" y="987119"/>
        <a:ext cx="838808" cy="754894"/>
      </dsp:txXfrm>
    </dsp:sp>
    <dsp:sp modelId="{2F7F3E05-97B8-4D31-95D4-E670396EDECB}">
      <dsp:nvSpPr>
        <dsp:cNvPr id="0" name=""/>
        <dsp:cNvSpPr/>
      </dsp:nvSpPr>
      <dsp:spPr>
        <a:xfrm>
          <a:off x="6036843" y="2490762"/>
          <a:ext cx="1067582" cy="1067582"/>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b="1" kern="1200" dirty="0"/>
            <a:t>Institutional Framework</a:t>
          </a:r>
        </a:p>
      </dsp:txBody>
      <dsp:txXfrm>
        <a:off x="6193187" y="2647106"/>
        <a:ext cx="754894" cy="754894"/>
      </dsp:txXfrm>
    </dsp:sp>
    <dsp:sp modelId="{EF558908-94F4-494E-A007-CDFCAF151A1E}">
      <dsp:nvSpPr>
        <dsp:cNvPr id="0" name=""/>
        <dsp:cNvSpPr/>
      </dsp:nvSpPr>
      <dsp:spPr>
        <a:xfrm>
          <a:off x="4599252" y="3320756"/>
          <a:ext cx="1067582" cy="1067582"/>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b="1" kern="1200" dirty="0"/>
            <a:t>Debt Management Strategy</a:t>
          </a:r>
        </a:p>
      </dsp:txBody>
      <dsp:txXfrm>
        <a:off x="4755596" y="3477100"/>
        <a:ext cx="754894" cy="754894"/>
      </dsp:txXfrm>
    </dsp:sp>
    <dsp:sp modelId="{5FE636AB-1859-4343-B108-1F970B403A26}">
      <dsp:nvSpPr>
        <dsp:cNvPr id="0" name=""/>
        <dsp:cNvSpPr/>
      </dsp:nvSpPr>
      <dsp:spPr>
        <a:xfrm>
          <a:off x="3161661" y="2490762"/>
          <a:ext cx="1067582" cy="1067582"/>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US" sz="800" b="1" kern="1200" dirty="0"/>
            <a:t>Risk Management Framework</a:t>
          </a:r>
        </a:p>
      </dsp:txBody>
      <dsp:txXfrm>
        <a:off x="3318005" y="2647106"/>
        <a:ext cx="754894" cy="754894"/>
      </dsp:txXfrm>
    </dsp:sp>
    <dsp:sp modelId="{CCF49C46-1D51-4703-9B80-6D72133C216C}">
      <dsp:nvSpPr>
        <dsp:cNvPr id="0" name=""/>
        <dsp:cNvSpPr/>
      </dsp:nvSpPr>
      <dsp:spPr>
        <a:xfrm>
          <a:off x="3161661" y="830775"/>
          <a:ext cx="1067582" cy="1067582"/>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en-US" sz="700" b="1" kern="1200" dirty="0"/>
            <a:t>Developing &amp; Maintenance of an Efficient Market for Developing Government Debt Securities   </a:t>
          </a:r>
        </a:p>
      </dsp:txBody>
      <dsp:txXfrm>
        <a:off x="3318005" y="987119"/>
        <a:ext cx="754894" cy="7548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A45D9D-5DC6-424B-983C-AD9583B55140}">
      <dsp:nvSpPr>
        <dsp:cNvPr id="0" name=""/>
        <dsp:cNvSpPr/>
      </dsp:nvSpPr>
      <dsp:spPr>
        <a:xfrm>
          <a:off x="2245425" y="404032"/>
          <a:ext cx="2693884" cy="2693884"/>
        </a:xfrm>
        <a:prstGeom prst="blockArc">
          <a:avLst>
            <a:gd name="adj1" fmla="val 11880000"/>
            <a:gd name="adj2" fmla="val 16200000"/>
            <a:gd name="adj3" fmla="val 464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51A5EF-D819-47BD-BC9A-C0EB95990291}">
      <dsp:nvSpPr>
        <dsp:cNvPr id="0" name=""/>
        <dsp:cNvSpPr/>
      </dsp:nvSpPr>
      <dsp:spPr>
        <a:xfrm>
          <a:off x="2245425" y="404032"/>
          <a:ext cx="2693884" cy="2693884"/>
        </a:xfrm>
        <a:prstGeom prst="blockArc">
          <a:avLst>
            <a:gd name="adj1" fmla="val 7560000"/>
            <a:gd name="adj2" fmla="val 11880000"/>
            <a:gd name="adj3" fmla="val 464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F926908-3A9B-4237-8384-B92F6586D656}">
      <dsp:nvSpPr>
        <dsp:cNvPr id="0" name=""/>
        <dsp:cNvSpPr/>
      </dsp:nvSpPr>
      <dsp:spPr>
        <a:xfrm>
          <a:off x="2245425" y="404032"/>
          <a:ext cx="2693884" cy="2693884"/>
        </a:xfrm>
        <a:prstGeom prst="blockArc">
          <a:avLst>
            <a:gd name="adj1" fmla="val 3240000"/>
            <a:gd name="adj2" fmla="val 7560000"/>
            <a:gd name="adj3" fmla="val 464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A707DC6-5B62-4435-A865-C2216CC58486}">
      <dsp:nvSpPr>
        <dsp:cNvPr id="0" name=""/>
        <dsp:cNvSpPr/>
      </dsp:nvSpPr>
      <dsp:spPr>
        <a:xfrm>
          <a:off x="2245425" y="404032"/>
          <a:ext cx="2693884" cy="2693884"/>
        </a:xfrm>
        <a:prstGeom prst="blockArc">
          <a:avLst>
            <a:gd name="adj1" fmla="val 20520000"/>
            <a:gd name="adj2" fmla="val 3240000"/>
            <a:gd name="adj3" fmla="val 464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5034F3A-3D8E-4552-B3EE-05F493B3F282}">
      <dsp:nvSpPr>
        <dsp:cNvPr id="0" name=""/>
        <dsp:cNvSpPr/>
      </dsp:nvSpPr>
      <dsp:spPr>
        <a:xfrm>
          <a:off x="2245425" y="404032"/>
          <a:ext cx="2693884" cy="2693884"/>
        </a:xfrm>
        <a:prstGeom prst="blockArc">
          <a:avLst>
            <a:gd name="adj1" fmla="val 16200000"/>
            <a:gd name="adj2" fmla="val 20520000"/>
            <a:gd name="adj3" fmla="val 464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1AE317-CA65-4760-B9F6-4822486BD295}">
      <dsp:nvSpPr>
        <dsp:cNvPr id="0" name=""/>
        <dsp:cNvSpPr/>
      </dsp:nvSpPr>
      <dsp:spPr>
        <a:xfrm>
          <a:off x="2972298" y="1130905"/>
          <a:ext cx="1240138" cy="1240138"/>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GB" sz="1050" b="1" kern="1200" dirty="0"/>
            <a:t>Core areas  of debt management covered  </a:t>
          </a:r>
        </a:p>
      </dsp:txBody>
      <dsp:txXfrm>
        <a:off x="3153912" y="1312519"/>
        <a:ext cx="876910" cy="876910"/>
      </dsp:txXfrm>
    </dsp:sp>
    <dsp:sp modelId="{E2D8CE1B-4080-40C2-B1D3-F0704C960281}">
      <dsp:nvSpPr>
        <dsp:cNvPr id="0" name=""/>
        <dsp:cNvSpPr/>
      </dsp:nvSpPr>
      <dsp:spPr>
        <a:xfrm>
          <a:off x="3158319" y="1235"/>
          <a:ext cx="868097" cy="868097"/>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en-GB" sz="700" b="1" kern="1200" dirty="0"/>
            <a:t>Governance &amp; Strategy Development </a:t>
          </a:r>
        </a:p>
      </dsp:txBody>
      <dsp:txXfrm>
        <a:off x="3285449" y="128365"/>
        <a:ext cx="613837" cy="613837"/>
      </dsp:txXfrm>
    </dsp:sp>
    <dsp:sp modelId="{ADF16D4F-B00A-4E1E-A938-3760DCEA64FD}">
      <dsp:nvSpPr>
        <dsp:cNvPr id="0" name=""/>
        <dsp:cNvSpPr/>
      </dsp:nvSpPr>
      <dsp:spPr>
        <a:xfrm>
          <a:off x="4409615" y="910355"/>
          <a:ext cx="868097" cy="868097"/>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en-GB" sz="700" b="1" kern="1200" dirty="0"/>
            <a:t>Coordination with Macro-</a:t>
          </a:r>
        </a:p>
        <a:p>
          <a:pPr marL="0" lvl="0" indent="0" algn="ctr" defTabSz="311150">
            <a:lnSpc>
              <a:spcPct val="90000"/>
            </a:lnSpc>
            <a:spcBef>
              <a:spcPct val="0"/>
            </a:spcBef>
            <a:spcAft>
              <a:spcPct val="35000"/>
            </a:spcAft>
            <a:buNone/>
          </a:pPr>
          <a:r>
            <a:rPr lang="en-GB" sz="700" b="1" kern="1200" dirty="0"/>
            <a:t>economic Policies</a:t>
          </a:r>
        </a:p>
      </dsp:txBody>
      <dsp:txXfrm>
        <a:off x="4536745" y="1037485"/>
        <a:ext cx="613837" cy="613837"/>
      </dsp:txXfrm>
    </dsp:sp>
    <dsp:sp modelId="{1600266A-5946-4F44-BFF9-8DA54EEB4BDD}">
      <dsp:nvSpPr>
        <dsp:cNvPr id="0" name=""/>
        <dsp:cNvSpPr/>
      </dsp:nvSpPr>
      <dsp:spPr>
        <a:xfrm>
          <a:off x="3931662" y="2381342"/>
          <a:ext cx="868097" cy="868097"/>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GB" sz="900" b="1" kern="1200" dirty="0"/>
            <a:t>Borrowing &amp; Related Financing Activities </a:t>
          </a:r>
        </a:p>
      </dsp:txBody>
      <dsp:txXfrm>
        <a:off x="4058792" y="2508472"/>
        <a:ext cx="613837" cy="613837"/>
      </dsp:txXfrm>
    </dsp:sp>
    <dsp:sp modelId="{71094BD7-7263-412B-A27F-DE3D51A0239A}">
      <dsp:nvSpPr>
        <dsp:cNvPr id="0" name=""/>
        <dsp:cNvSpPr/>
      </dsp:nvSpPr>
      <dsp:spPr>
        <a:xfrm>
          <a:off x="2384975" y="2381342"/>
          <a:ext cx="868097" cy="868097"/>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en-GB" sz="700" b="1" kern="1200" dirty="0"/>
            <a:t>Cash Flow Forecasting and Cash Balance Management </a:t>
          </a:r>
        </a:p>
      </dsp:txBody>
      <dsp:txXfrm>
        <a:off x="2512105" y="2508472"/>
        <a:ext cx="613837" cy="613837"/>
      </dsp:txXfrm>
    </dsp:sp>
    <dsp:sp modelId="{0ABF1CF6-04E8-4713-A918-A6485B80EAC1}">
      <dsp:nvSpPr>
        <dsp:cNvPr id="0" name=""/>
        <dsp:cNvSpPr/>
      </dsp:nvSpPr>
      <dsp:spPr>
        <a:xfrm>
          <a:off x="1907023" y="910355"/>
          <a:ext cx="868097" cy="868097"/>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en-GB" sz="700" b="1" kern="1200" dirty="0"/>
            <a:t>Debt Recording &amp; Operational Risk Management</a:t>
          </a:r>
        </a:p>
      </dsp:txBody>
      <dsp:txXfrm>
        <a:off x="2034153" y="1037485"/>
        <a:ext cx="613837" cy="61383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101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101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4/29/2021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422F427-80E9-4671-84B9-F4AF9017728F}" type="datetime1">
              <a:rPr lang="en-US" smtClean="0"/>
              <a:t>4/29/2021</a:t>
            </a:fld>
            <a:endParaRPr lang="en-US"/>
          </a:p>
        </p:txBody>
      </p:sp>
      <p:sp>
        <p:nvSpPr>
          <p:cNvPr id="19" name="Footer Placeholder 18"/>
          <p:cNvSpPr>
            <a:spLocks noGrp="1"/>
          </p:cNvSpPr>
          <p:nvPr>
            <p:ph type="ftr" sz="quarter" idx="11"/>
          </p:nvPr>
        </p:nvSpPr>
        <p:spPr/>
        <p:txBody>
          <a:bodyPr/>
          <a:lstStyle/>
          <a:p>
            <a:r>
              <a:rPr lang="en-US" dirty="0"/>
              <a:t>Add a footer</a:t>
            </a:r>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3A8186-D749-4E82-AA0C-B30766B6D6F4}" type="datetime1">
              <a:rPr lang="en-US" smtClean="0"/>
              <a:t>4/29/2021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D9BBBBF-0875-4EAA-9EBE-DCFDF843BD6A}" type="datetime1">
              <a:rPr lang="en-US" smtClean="0"/>
              <a:t>4/29/2021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9E0516B-5739-4113-AFDD-1A087D93A964}" type="datetime1">
              <a:rPr lang="en-US" smtClean="0"/>
              <a:t>4/29/2021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DD066C0-DD3D-43EA-959C-8700C92CF4DC}" type="datetime1">
              <a:rPr lang="en-US" smtClean="0"/>
              <a:t>4/29/2021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5F4FCAC-5097-4505-9CAA-0E7CE9A05CED}" type="datetime1">
              <a:rPr lang="en-US" smtClean="0"/>
              <a:t>4/29/2021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7EF79CA-1F02-4F84-A8EC-19196E787BFC}" type="datetime1">
              <a:rPr lang="en-US" smtClean="0"/>
              <a:t>4/29/2021</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BEFC5F8B-856C-42CA-9BDC-BB394D425B29}" type="datetime1">
              <a:rPr lang="en-US" smtClean="0"/>
              <a:t>4/29/2021</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F50402-8D01-4C3E-8A49-109570F2234D}" type="datetime1">
              <a:rPr lang="en-US" smtClean="0"/>
              <a:t>4/29/2021</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3C7744D-8DDF-4D69-BAC6-F630212CE869}" type="datetime1">
              <a:rPr lang="en-US" smtClean="0"/>
              <a:t>4/29/2021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94426FB-EF4A-40E5-8A56-A95033DBBD42}" type="datetime1">
              <a:rPr lang="en-US" smtClean="0"/>
              <a:t>4/29/2021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AB0BF2C8-22AF-43DA-87CB-161F5BDECD6A}" type="datetime1">
              <a:rPr lang="en-US" smtClean="0"/>
              <a:t>4/29/2021</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a:t>Add a footer</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 /><Relationship Id="rId2" Type="http://schemas.openxmlformats.org/officeDocument/2006/relationships/diagramData" Target="../diagrams/data2.xml" /><Relationship Id="rId1" Type="http://schemas.openxmlformats.org/officeDocument/2006/relationships/slideLayout" Target="../slideLayouts/slideLayout2.xml" /><Relationship Id="rId6" Type="http://schemas.microsoft.com/office/2007/relationships/diagramDrawing" Target="../diagrams/drawing2.xml" /><Relationship Id="rId5" Type="http://schemas.openxmlformats.org/officeDocument/2006/relationships/diagramColors" Target="../diagrams/colors2.xml" /><Relationship Id="rId4" Type="http://schemas.openxmlformats.org/officeDocument/2006/relationships/diagramQuickStyle" Target="../diagrams/quickStyle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2436" y="1078202"/>
            <a:ext cx="10468864" cy="3177164"/>
          </a:xfrm>
          <a:noFill/>
        </p:spPr>
        <p:txBody>
          <a:bodyPr>
            <a:normAutofit fontScale="90000"/>
          </a:bodyPr>
          <a:lstStyle/>
          <a:p>
            <a:pPr algn="ctr"/>
            <a:br>
              <a:rPr lang="en-US" dirty="0"/>
            </a:br>
            <a:r>
              <a:rPr lang="en-US" sz="4700" dirty="0">
                <a:solidFill>
                  <a:schemeClr val="accent2">
                    <a:lumMod val="75000"/>
                  </a:schemeClr>
                </a:solidFill>
              </a:rPr>
              <a:t>Public Debt &amp; Public Debt Management:</a:t>
            </a:r>
            <a:br>
              <a:rPr lang="en-US" sz="4700" dirty="0">
                <a:solidFill>
                  <a:schemeClr val="accent2">
                    <a:lumMod val="75000"/>
                  </a:schemeClr>
                </a:solidFill>
              </a:rPr>
            </a:br>
            <a:r>
              <a:rPr lang="en-US" sz="4700" dirty="0">
                <a:solidFill>
                  <a:schemeClr val="accent2">
                    <a:lumMod val="75000"/>
                  </a:schemeClr>
                </a:solidFill>
              </a:rPr>
              <a:t>Guidelines &amp; Nigeria’s Experience </a:t>
            </a:r>
            <a:br>
              <a:rPr lang="en-US" sz="4400" dirty="0"/>
            </a:br>
            <a:br>
              <a:rPr lang="en-US" sz="4400" dirty="0"/>
            </a:br>
            <a:r>
              <a:rPr lang="en-US" sz="2200" dirty="0">
                <a:solidFill>
                  <a:schemeClr val="accent6">
                    <a:lumMod val="50000"/>
                  </a:schemeClr>
                </a:solidFill>
                <a:cs typeface="Arial" panose="020B0604020202020204" pitchFamily="34" charset="0"/>
              </a:rPr>
              <a:t>Presented at a 2-day Training Workshop for the Staff of the Federal Ministry of Finance Budget &amp; National Planning at Newton Hotel, Abuja, on April 29-3</a:t>
            </a:r>
            <a:r>
              <a:rPr lang="en-US" sz="2200" dirty="0">
                <a:solidFill>
                  <a:schemeClr val="accent6">
                    <a:lumMod val="50000"/>
                  </a:schemeClr>
                </a:solidFill>
                <a:latin typeface="Arial Rounded MT Bold" panose="020F0704030504030204" pitchFamily="34" charset="0"/>
                <a:cs typeface="Arial" panose="020B0604020202020204" pitchFamily="34" charset="0"/>
              </a:rPr>
              <a:t>0, 2021</a:t>
            </a:r>
            <a:br>
              <a:rPr lang="en-US" sz="4400" dirty="0">
                <a:solidFill>
                  <a:schemeClr val="accent6">
                    <a:lumMod val="50000"/>
                  </a:schemeClr>
                </a:solidFill>
                <a:latin typeface="Arial" panose="020B0604020202020204" pitchFamily="34" charset="0"/>
                <a:cs typeface="Arial" panose="020B0604020202020204" pitchFamily="34" charset="0"/>
              </a:rPr>
            </a:br>
            <a:endParaRPr lang="en-US" sz="4400" dirty="0">
              <a:solidFill>
                <a:schemeClr val="accent6">
                  <a:lumMod val="50000"/>
                </a:schemeClr>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401CF334-2D5C-4859-84A6-CA7E6E43FAEB}" type="slidenum">
              <a:rPr lang="en-US" smtClean="0"/>
              <a:t>1</a:t>
            </a:fld>
            <a:endParaRPr lang="en-US"/>
          </a:p>
        </p:txBody>
      </p:sp>
      <p:sp>
        <p:nvSpPr>
          <p:cNvPr id="3" name="Subtitle 2"/>
          <p:cNvSpPr>
            <a:spLocks noGrp="1"/>
          </p:cNvSpPr>
          <p:nvPr>
            <p:ph type="subTitle" idx="1"/>
          </p:nvPr>
        </p:nvSpPr>
        <p:spPr>
          <a:xfrm>
            <a:off x="707136" y="4255366"/>
            <a:ext cx="10472928" cy="1752600"/>
          </a:xfrm>
        </p:spPr>
        <p:txBody>
          <a:bodyPr/>
          <a:lstStyle/>
          <a:p>
            <a:r>
              <a:rPr lang="en-GB" dirty="0"/>
              <a:t>Bartholomew Aja</a:t>
            </a:r>
          </a:p>
          <a:p>
            <a:endParaRPr lang="en-GB" dirty="0"/>
          </a:p>
          <a:p>
            <a:endParaRPr lang="en-GB"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0F024-BA82-49CE-AFB8-E46E93D5DF32}"/>
              </a:ext>
            </a:extLst>
          </p:cNvPr>
          <p:cNvSpPr>
            <a:spLocks noGrp="1"/>
          </p:cNvSpPr>
          <p:nvPr>
            <p:ph type="title"/>
          </p:nvPr>
        </p:nvSpPr>
        <p:spPr>
          <a:xfrm>
            <a:off x="609600" y="704088"/>
            <a:ext cx="10972800" cy="1143000"/>
          </a:xfrm>
        </p:spPr>
        <p:txBody>
          <a:bodyPr>
            <a:normAutofit/>
          </a:bodyPr>
          <a:lstStyle/>
          <a:p>
            <a:r>
              <a:rPr lang="en-US" b="1" dirty="0">
                <a:solidFill>
                  <a:schemeClr val="accent6">
                    <a:lumMod val="75000"/>
                  </a:schemeClr>
                </a:solidFill>
                <a:latin typeface="Arial Black" panose="020B0A04020102020204" pitchFamily="34" charset="0"/>
              </a:rPr>
              <a:t>Public Debt Management… </a:t>
            </a:r>
          </a:p>
        </p:txBody>
      </p:sp>
      <p:sp>
        <p:nvSpPr>
          <p:cNvPr id="3" name="Content Placeholder 2">
            <a:extLst>
              <a:ext uri="{FF2B5EF4-FFF2-40B4-BE49-F238E27FC236}">
                <a16:creationId xmlns:a16="http://schemas.microsoft.com/office/drawing/2014/main" id="{6417CB04-6645-45A5-8772-C735C69B2FDE}"/>
              </a:ext>
            </a:extLst>
          </p:cNvPr>
          <p:cNvSpPr>
            <a:spLocks noGrp="1"/>
          </p:cNvSpPr>
          <p:nvPr>
            <p:ph idx="1"/>
          </p:nvPr>
        </p:nvSpPr>
        <p:spPr/>
        <p:txBody>
          <a:bodyPr>
            <a:normAutofit fontScale="85000" lnSpcReduction="10000"/>
          </a:bodyPr>
          <a:lstStyle/>
          <a:p>
            <a:pPr marL="0" indent="0">
              <a:buNone/>
            </a:pPr>
            <a:r>
              <a:rPr lang="en-US" dirty="0">
                <a:solidFill>
                  <a:schemeClr val="accent6">
                    <a:lumMod val="50000"/>
                  </a:schemeClr>
                </a:solidFill>
              </a:rPr>
              <a:t>Risks encountered in Public Debt Management:</a:t>
            </a:r>
          </a:p>
          <a:p>
            <a:pPr marL="0" indent="0">
              <a:buNone/>
            </a:pPr>
            <a:endParaRPr lang="en-GB" sz="1800" b="1" dirty="0"/>
          </a:p>
          <a:p>
            <a:pPr algn="just"/>
            <a:r>
              <a:rPr lang="en-GB" sz="1900" b="1" dirty="0"/>
              <a:t>Market Risk </a:t>
            </a:r>
            <a:r>
              <a:rPr lang="en-GB" sz="1800" b="1" dirty="0"/>
              <a:t>– </a:t>
            </a:r>
            <a:r>
              <a:rPr lang="en-GB" sz="1900" dirty="0"/>
              <a:t>risk of increases in the cost of the debt arising from changes in market variables, such as interest rate risk, exchange rate risk</a:t>
            </a:r>
          </a:p>
          <a:p>
            <a:pPr algn="just"/>
            <a:endParaRPr lang="en-GB" sz="700" dirty="0"/>
          </a:p>
          <a:p>
            <a:pPr algn="just"/>
            <a:r>
              <a:rPr lang="en-GB" sz="1900" b="1" dirty="0"/>
              <a:t>Refinancing or Rollover Risk </a:t>
            </a:r>
            <a:r>
              <a:rPr lang="en-GB" sz="1800" dirty="0"/>
              <a:t>- </a:t>
            </a:r>
            <a:r>
              <a:rPr lang="en-GB" sz="1900" dirty="0"/>
              <a:t>risk that debt will have to be refinanced at an unusually high cost or, in extreme cases, cannot be refinanced at all.</a:t>
            </a:r>
          </a:p>
          <a:p>
            <a:pPr algn="just"/>
            <a:endParaRPr lang="en-GB" sz="700" dirty="0"/>
          </a:p>
          <a:p>
            <a:pPr algn="just"/>
            <a:r>
              <a:rPr lang="en-GB" sz="1900" b="1" dirty="0"/>
              <a:t>Liquidity Risk </a:t>
            </a:r>
            <a:r>
              <a:rPr lang="en-GB" sz="1900" dirty="0"/>
              <a:t>-  risk  of possible difficulty in raising cash through borrowing in a short period of time.  Also, risk that an asset cannot be easily sold because the market is lacking in depth.</a:t>
            </a:r>
          </a:p>
          <a:p>
            <a:pPr algn="just"/>
            <a:endParaRPr lang="en-GB" sz="700" dirty="0"/>
          </a:p>
          <a:p>
            <a:pPr algn="just"/>
            <a:r>
              <a:rPr lang="en-GB" sz="1900" b="1" dirty="0"/>
              <a:t>Credit Risk </a:t>
            </a:r>
            <a:r>
              <a:rPr lang="en-GB" sz="1900" dirty="0"/>
              <a:t>- risk of non-performance by borrowers on loans or other financial assets, or by a counterparty on financial contracts.</a:t>
            </a:r>
          </a:p>
          <a:p>
            <a:pPr algn="just"/>
            <a:endParaRPr lang="en-GB" sz="700" dirty="0"/>
          </a:p>
          <a:p>
            <a:pPr algn="just"/>
            <a:r>
              <a:rPr lang="en-GB" sz="1900" b="1" dirty="0"/>
              <a:t>Settlement Risk </a:t>
            </a:r>
            <a:r>
              <a:rPr lang="en-GB" sz="1900" dirty="0"/>
              <a:t> - risk that a counterparty does not deliver a security as agreed in a contract, after the country (other counterparty) has already made the payment according to the agreement.</a:t>
            </a:r>
          </a:p>
          <a:p>
            <a:pPr algn="just"/>
            <a:endParaRPr lang="en-GB" sz="700" dirty="0"/>
          </a:p>
          <a:p>
            <a:pPr algn="just"/>
            <a:r>
              <a:rPr lang="en-GB" sz="1900" b="1" dirty="0"/>
              <a:t>Operational Risk </a:t>
            </a:r>
            <a:r>
              <a:rPr lang="en-GB" sz="1900" dirty="0"/>
              <a:t>– risks that affect the debt manager’s ability to pursue activities required to meet debt management objectives. E.g. transaction errors in the various stages of executing and recording transactions; failures in internal controls reputation risk; legal risk; security breaches; or natural disasters</a:t>
            </a:r>
          </a:p>
          <a:p>
            <a:pPr algn="just"/>
            <a:endParaRPr lang="en-GB" sz="1900" b="1" dirty="0"/>
          </a:p>
          <a:p>
            <a:pPr algn="just"/>
            <a:endParaRPr lang="en-GB" sz="1900" dirty="0"/>
          </a:p>
          <a:p>
            <a:pPr algn="just"/>
            <a:endParaRPr lang="en-GB" sz="1900" dirty="0"/>
          </a:p>
          <a:p>
            <a:pPr algn="just"/>
            <a:endParaRPr lang="en-GB" sz="1900" b="1" dirty="0"/>
          </a:p>
          <a:p>
            <a:pPr algn="just"/>
            <a:endParaRPr lang="en-GB" sz="1900" b="1" dirty="0"/>
          </a:p>
          <a:p>
            <a:pPr algn="just"/>
            <a:endParaRPr lang="en-GB" sz="1900" dirty="0"/>
          </a:p>
          <a:p>
            <a:pPr algn="just"/>
            <a:endParaRPr lang="en-GB" sz="1900" dirty="0"/>
          </a:p>
          <a:p>
            <a:pPr algn="just"/>
            <a:endParaRPr lang="en-GB" sz="1900" dirty="0"/>
          </a:p>
          <a:p>
            <a:pPr algn="just"/>
            <a:endParaRPr lang="en-GB" sz="1800" dirty="0"/>
          </a:p>
          <a:p>
            <a:pPr algn="just"/>
            <a:endParaRPr lang="en-GB" sz="1800" b="1" dirty="0"/>
          </a:p>
          <a:p>
            <a:pPr marL="0" indent="0" algn="just">
              <a:buNone/>
            </a:pPr>
            <a:endParaRPr lang="en-GB" sz="1800" dirty="0">
              <a:solidFill>
                <a:schemeClr val="accent6">
                  <a:lumMod val="50000"/>
                </a:schemeClr>
              </a:solidFill>
            </a:endParaRPr>
          </a:p>
          <a:p>
            <a:pPr algn="just"/>
            <a:endParaRPr lang="en-GB" sz="1800" dirty="0">
              <a:solidFill>
                <a:schemeClr val="accent6">
                  <a:lumMod val="50000"/>
                </a:schemeClr>
              </a:solidFill>
            </a:endParaRPr>
          </a:p>
          <a:p>
            <a:pPr algn="just"/>
            <a:endParaRPr lang="en-GB" sz="1800" dirty="0">
              <a:solidFill>
                <a:schemeClr val="accent6">
                  <a:lumMod val="50000"/>
                </a:schemeClr>
              </a:solidFill>
            </a:endParaRPr>
          </a:p>
          <a:p>
            <a:pPr algn="just"/>
            <a:endParaRPr lang="en-GB" sz="1800" dirty="0">
              <a:solidFill>
                <a:schemeClr val="accent6">
                  <a:lumMod val="50000"/>
                </a:schemeClr>
              </a:solidFill>
            </a:endParaRPr>
          </a:p>
          <a:p>
            <a:pPr algn="just"/>
            <a:endParaRPr lang="en-GB" sz="1800" dirty="0">
              <a:solidFill>
                <a:schemeClr val="accent6">
                  <a:lumMod val="50000"/>
                </a:schemeClr>
              </a:solidFill>
            </a:endParaRP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dirty="0">
              <a:solidFill>
                <a:schemeClr val="accent6">
                  <a:lumMod val="50000"/>
                </a:schemeClr>
              </a:solidFill>
            </a:endParaRPr>
          </a:p>
          <a:p>
            <a:pPr marL="0" indent="0">
              <a:buNone/>
            </a:pPr>
            <a:endParaRPr lang="en-US"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fld id="{401CF334-2D5C-4859-84A6-CA7E6E43FAEB}" type="slidenum">
              <a:rPr lang="en-US" smtClean="0"/>
              <a:t>10</a:t>
            </a:fld>
            <a:endParaRPr lang="en-US"/>
          </a:p>
        </p:txBody>
      </p:sp>
    </p:spTree>
    <p:extLst>
      <p:ext uri="{BB962C8B-B14F-4D97-AF65-F5344CB8AC3E}">
        <p14:creationId xmlns:p14="http://schemas.microsoft.com/office/powerpoint/2010/main" val="648325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AA04-E08D-4C2A-BBF7-0643350D8BF6}"/>
              </a:ext>
            </a:extLst>
          </p:cNvPr>
          <p:cNvSpPr>
            <a:spLocks noGrp="1"/>
          </p:cNvSpPr>
          <p:nvPr>
            <p:ph type="title"/>
          </p:nvPr>
        </p:nvSpPr>
        <p:spPr>
          <a:xfrm>
            <a:off x="609600" y="900031"/>
            <a:ext cx="10972800" cy="1143000"/>
          </a:xfrm>
        </p:spPr>
        <p:txBody>
          <a:bodyPr>
            <a:noAutofit/>
          </a:bodyPr>
          <a:lstStyle/>
          <a:p>
            <a:r>
              <a:rPr lang="en-US" sz="3200" b="1" dirty="0">
                <a:solidFill>
                  <a:schemeClr val="accent6">
                    <a:lumMod val="75000"/>
                  </a:schemeClr>
                </a:solidFill>
                <a:latin typeface="Arial Black" panose="020B0A04020102020204" pitchFamily="34" charset="0"/>
              </a:rPr>
              <a:t>III. Summary &amp; recommendations of IMF Revised Guidelines on Public Debt Management</a:t>
            </a:r>
          </a:p>
        </p:txBody>
      </p:sp>
      <p:sp>
        <p:nvSpPr>
          <p:cNvPr id="3" name="Content Placeholder 2">
            <a:extLst>
              <a:ext uri="{FF2B5EF4-FFF2-40B4-BE49-F238E27FC236}">
                <a16:creationId xmlns:a16="http://schemas.microsoft.com/office/drawing/2014/main" id="{EA53F3A2-6A3A-4790-8D81-E67506CAA9EE}"/>
              </a:ext>
            </a:extLst>
          </p:cNvPr>
          <p:cNvSpPr>
            <a:spLocks noGrp="1"/>
          </p:cNvSpPr>
          <p:nvPr>
            <p:ph idx="1"/>
          </p:nvPr>
        </p:nvSpPr>
        <p:spPr>
          <a:xfrm>
            <a:off x="609600" y="2234060"/>
            <a:ext cx="10972800" cy="4389120"/>
          </a:xfrm>
        </p:spPr>
        <p:txBody>
          <a:bodyPr>
            <a:normAutofit fontScale="92500" lnSpcReduction="10000"/>
          </a:bodyPr>
          <a:lstStyle/>
          <a:p>
            <a:pPr algn="just"/>
            <a:r>
              <a:rPr lang="en-US" dirty="0"/>
              <a:t>The World Bank and the IMF Guidelines for Public Debt Management published in 2001 and revised in 2014, summarizes the areas in which there is widespread agreement on elements of sound debt management practice and are designed to help governments strengthen the quality of their public debt management.</a:t>
            </a:r>
          </a:p>
          <a:p>
            <a:pPr algn="just"/>
            <a:endParaRPr lang="en-US" sz="1000" dirty="0"/>
          </a:p>
          <a:p>
            <a:pPr algn="just"/>
            <a:r>
              <a:rPr lang="en-US" b="1" dirty="0"/>
              <a:t>The Guidelines are designed to assist policymakers in considering reforms to strengthen the quality of their public debt management and reduce their country’s vulnerability to domestic and external shocks, irrespective of whether they are structural or financial in nature</a:t>
            </a:r>
            <a:r>
              <a:rPr lang="en-US" dirty="0"/>
              <a:t>.</a:t>
            </a:r>
          </a:p>
          <a:p>
            <a:pPr algn="just"/>
            <a:endParaRPr lang="en-US" sz="1000" dirty="0"/>
          </a:p>
          <a:p>
            <a:pPr algn="just"/>
            <a:r>
              <a:rPr lang="en-US" dirty="0"/>
              <a:t>The Guidelines cover both domestic and external public debt, and can encompass a broad range of financial claims on the government.</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11</a:t>
            </a:fld>
            <a:endParaRPr lang="en-US"/>
          </a:p>
        </p:txBody>
      </p:sp>
    </p:spTree>
    <p:extLst>
      <p:ext uri="{BB962C8B-B14F-4D97-AF65-F5344CB8AC3E}">
        <p14:creationId xmlns:p14="http://schemas.microsoft.com/office/powerpoint/2010/main" val="4059964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AA04-E08D-4C2A-BBF7-0643350D8BF6}"/>
              </a:ext>
            </a:extLst>
          </p:cNvPr>
          <p:cNvSpPr>
            <a:spLocks noGrp="1"/>
          </p:cNvSpPr>
          <p:nvPr>
            <p:ph type="title"/>
          </p:nvPr>
        </p:nvSpPr>
        <p:spPr>
          <a:xfrm>
            <a:off x="609600" y="900031"/>
            <a:ext cx="10972800" cy="1143000"/>
          </a:xfrm>
        </p:spPr>
        <p:txBody>
          <a:bodyPr>
            <a:noAutofit/>
          </a:bodyPr>
          <a:lstStyle/>
          <a:p>
            <a:r>
              <a:rPr lang="en-US" sz="3200" b="1" dirty="0">
                <a:solidFill>
                  <a:schemeClr val="accent6">
                    <a:lumMod val="75000"/>
                  </a:schemeClr>
                </a:solidFill>
                <a:latin typeface="Arial Black" panose="020B0A04020102020204" pitchFamily="34" charset="0"/>
              </a:rPr>
              <a:t>Summary &amp; recommendations of IMF Revised Guidelines on Public Debt Management…</a:t>
            </a:r>
          </a:p>
        </p:txBody>
      </p:sp>
      <p:sp>
        <p:nvSpPr>
          <p:cNvPr id="3" name="Content Placeholder 2">
            <a:extLst>
              <a:ext uri="{FF2B5EF4-FFF2-40B4-BE49-F238E27FC236}">
                <a16:creationId xmlns:a16="http://schemas.microsoft.com/office/drawing/2014/main" id="{EA53F3A2-6A3A-4790-8D81-E67506CAA9EE}"/>
              </a:ext>
            </a:extLst>
          </p:cNvPr>
          <p:cNvSpPr>
            <a:spLocks noGrp="1"/>
          </p:cNvSpPr>
          <p:nvPr>
            <p:ph idx="1"/>
          </p:nvPr>
        </p:nvSpPr>
        <p:spPr>
          <a:xfrm>
            <a:off x="609600" y="2234060"/>
            <a:ext cx="10972800" cy="4389120"/>
          </a:xfrm>
        </p:spPr>
        <p:txBody>
          <a:bodyPr>
            <a:normAutofit/>
          </a:bodyPr>
          <a:lstStyle/>
          <a:p>
            <a:pPr marL="0" indent="0" algn="just">
              <a:buNone/>
            </a:pPr>
            <a:endParaRPr lang="en-US" dirty="0"/>
          </a:p>
          <a:p>
            <a:endParaRPr lang="en-US" dirty="0"/>
          </a:p>
          <a:p>
            <a:endParaRPr lang="en-US" dirty="0"/>
          </a:p>
        </p:txBody>
      </p:sp>
      <p:graphicFrame>
        <p:nvGraphicFramePr>
          <p:cNvPr id="5" name="Diagram 4">
            <a:extLst>
              <a:ext uri="{FF2B5EF4-FFF2-40B4-BE49-F238E27FC236}">
                <a16:creationId xmlns:a16="http://schemas.microsoft.com/office/drawing/2014/main" id="{2216D705-D0D4-45CC-8FBA-CD4C70C222FA}"/>
              </a:ext>
            </a:extLst>
          </p:cNvPr>
          <p:cNvGraphicFramePr/>
          <p:nvPr>
            <p:extLst>
              <p:ext uri="{D42A27DB-BD31-4B8C-83A1-F6EECF244321}">
                <p14:modId xmlns:p14="http://schemas.microsoft.com/office/powerpoint/2010/main" val="3498848828"/>
              </p:ext>
            </p:extLst>
          </p:nvPr>
        </p:nvGraphicFramePr>
        <p:xfrm>
          <a:off x="-86049" y="2234059"/>
          <a:ext cx="10325424" cy="4389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401CF334-2D5C-4859-84A6-CA7E6E43FAEB}" type="slidenum">
              <a:rPr lang="en-US" smtClean="0"/>
              <a:t>12</a:t>
            </a:fld>
            <a:endParaRPr lang="en-US"/>
          </a:p>
        </p:txBody>
      </p:sp>
    </p:spTree>
    <p:extLst>
      <p:ext uri="{BB962C8B-B14F-4D97-AF65-F5344CB8AC3E}">
        <p14:creationId xmlns:p14="http://schemas.microsoft.com/office/powerpoint/2010/main" val="1055866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AA04-E08D-4C2A-BBF7-0643350D8BF6}"/>
              </a:ext>
            </a:extLst>
          </p:cNvPr>
          <p:cNvSpPr>
            <a:spLocks noGrp="1"/>
          </p:cNvSpPr>
          <p:nvPr>
            <p:ph type="title"/>
          </p:nvPr>
        </p:nvSpPr>
        <p:spPr>
          <a:xfrm>
            <a:off x="609600" y="900031"/>
            <a:ext cx="10972800" cy="1143000"/>
          </a:xfrm>
        </p:spPr>
        <p:txBody>
          <a:bodyPr>
            <a:noAutofit/>
          </a:bodyPr>
          <a:lstStyle/>
          <a:p>
            <a:r>
              <a:rPr lang="en-US" sz="3200" b="1" dirty="0">
                <a:solidFill>
                  <a:schemeClr val="accent6">
                    <a:lumMod val="75000"/>
                  </a:schemeClr>
                </a:solidFill>
                <a:latin typeface="Arial Black" panose="020B0A04020102020204" pitchFamily="34" charset="0"/>
              </a:rPr>
              <a:t>Summary &amp; recommendations of IMF Revised Guidelines on Public Debt Management…</a:t>
            </a:r>
          </a:p>
        </p:txBody>
      </p:sp>
      <p:sp>
        <p:nvSpPr>
          <p:cNvPr id="3" name="Content Placeholder 2">
            <a:extLst>
              <a:ext uri="{FF2B5EF4-FFF2-40B4-BE49-F238E27FC236}">
                <a16:creationId xmlns:a16="http://schemas.microsoft.com/office/drawing/2014/main" id="{EA53F3A2-6A3A-4790-8D81-E67506CAA9EE}"/>
              </a:ext>
            </a:extLst>
          </p:cNvPr>
          <p:cNvSpPr>
            <a:spLocks noGrp="1"/>
          </p:cNvSpPr>
          <p:nvPr>
            <p:ph idx="1"/>
          </p:nvPr>
        </p:nvSpPr>
        <p:spPr>
          <a:xfrm>
            <a:off x="609600" y="2191371"/>
            <a:ext cx="10972800" cy="4389120"/>
          </a:xfrm>
        </p:spPr>
        <p:txBody>
          <a:bodyPr>
            <a:normAutofit/>
          </a:bodyPr>
          <a:lstStyle/>
          <a:p>
            <a:pPr algn="just"/>
            <a:r>
              <a:rPr lang="en-GB" sz="2000" b="1" dirty="0"/>
              <a:t>Debt management objectives and coordination</a:t>
            </a:r>
            <a:r>
              <a:rPr lang="en-GB" sz="2000" dirty="0"/>
              <a:t>. </a:t>
            </a:r>
            <a:r>
              <a:rPr lang="en-GB" sz="1800" dirty="0"/>
              <a:t>Debt managers should try to minimize expected debt servicing costs and coordinate with monetary and fiscal policies</a:t>
            </a:r>
            <a:r>
              <a:rPr lang="en-GB" sz="2000" dirty="0"/>
              <a:t>.</a:t>
            </a:r>
          </a:p>
          <a:p>
            <a:pPr algn="just"/>
            <a:endParaRPr lang="en-GB" sz="700" dirty="0"/>
          </a:p>
          <a:p>
            <a:pPr algn="just"/>
            <a:r>
              <a:rPr lang="en-GB" sz="2000" b="1" dirty="0"/>
              <a:t>Transparency and Accountability. </a:t>
            </a:r>
            <a:r>
              <a:rPr lang="en-GB" sz="1800" dirty="0"/>
              <a:t>There should be clarity of roles, responsibilities and objectives of government institutions responsible for debt management. Regulations and procedures covering the primary and secondary market operations in government securities must be full disclosed.</a:t>
            </a:r>
          </a:p>
          <a:p>
            <a:pPr algn="just"/>
            <a:endParaRPr lang="en-GB" sz="700" dirty="0"/>
          </a:p>
          <a:p>
            <a:pPr algn="just"/>
            <a:r>
              <a:rPr lang="en-GB" sz="2000" b="1" dirty="0"/>
              <a:t>Legal Framework. </a:t>
            </a:r>
            <a:r>
              <a:rPr lang="en-GB" sz="1800" dirty="0"/>
              <a:t>The legal framework should clarify the authority to borrow and to issue new debt, invest, and undertake transactions on the government’s behalf. The authority to borrow should be clearly defined in legislation. </a:t>
            </a:r>
          </a:p>
          <a:p>
            <a:pPr algn="just"/>
            <a:endParaRPr lang="en-GB" sz="700" dirty="0"/>
          </a:p>
          <a:p>
            <a:pPr algn="just"/>
            <a:r>
              <a:rPr lang="en-GB" sz="2000" b="1" dirty="0"/>
              <a:t>Institutional Framework. </a:t>
            </a:r>
            <a:r>
              <a:rPr lang="en-GB" sz="1800" dirty="0"/>
              <a:t>Responsibilities and accountabilities of each party involved in debt management activities should be clearly structured. Operational responsibility for debt management activities may be separated into front, middle, and back offices with distinct functions and accountabilities, and separate reporting lines. </a:t>
            </a:r>
          </a:p>
          <a:p>
            <a:endParaRPr lang="en-GB" sz="1800" b="1" dirty="0"/>
          </a:p>
          <a:p>
            <a:endParaRPr lang="en-GB" sz="1600" dirty="0"/>
          </a:p>
          <a:p>
            <a:endParaRPr lang="en-GB" sz="2000" b="1" dirty="0"/>
          </a:p>
          <a:p>
            <a:endParaRPr lang="en-GB" sz="1600" dirty="0"/>
          </a:p>
          <a:p>
            <a:endParaRPr lang="en-GB" dirty="0"/>
          </a:p>
          <a:p>
            <a:endParaRPr lang="en-US" dirty="0"/>
          </a:p>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13</a:t>
            </a:fld>
            <a:endParaRPr lang="en-US"/>
          </a:p>
        </p:txBody>
      </p:sp>
    </p:spTree>
    <p:extLst>
      <p:ext uri="{BB962C8B-B14F-4D97-AF65-F5344CB8AC3E}">
        <p14:creationId xmlns:p14="http://schemas.microsoft.com/office/powerpoint/2010/main" val="4218484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AA04-E08D-4C2A-BBF7-0643350D8BF6}"/>
              </a:ext>
            </a:extLst>
          </p:cNvPr>
          <p:cNvSpPr>
            <a:spLocks noGrp="1"/>
          </p:cNvSpPr>
          <p:nvPr>
            <p:ph type="title"/>
          </p:nvPr>
        </p:nvSpPr>
        <p:spPr>
          <a:xfrm>
            <a:off x="609600" y="900031"/>
            <a:ext cx="10972800" cy="1143000"/>
          </a:xfrm>
        </p:spPr>
        <p:txBody>
          <a:bodyPr>
            <a:noAutofit/>
          </a:bodyPr>
          <a:lstStyle/>
          <a:p>
            <a:r>
              <a:rPr lang="en-US" sz="3200" b="1" dirty="0">
                <a:solidFill>
                  <a:schemeClr val="accent6">
                    <a:lumMod val="75000"/>
                  </a:schemeClr>
                </a:solidFill>
                <a:latin typeface="Arial Black" panose="020B0A04020102020204" pitchFamily="34" charset="0"/>
              </a:rPr>
              <a:t>Summary &amp; recommendations of IMF Revised Guidelines on Public Debt Management…</a:t>
            </a:r>
          </a:p>
        </p:txBody>
      </p:sp>
      <p:sp>
        <p:nvSpPr>
          <p:cNvPr id="3" name="Content Placeholder 2">
            <a:extLst>
              <a:ext uri="{FF2B5EF4-FFF2-40B4-BE49-F238E27FC236}">
                <a16:creationId xmlns:a16="http://schemas.microsoft.com/office/drawing/2014/main" id="{EA53F3A2-6A3A-4790-8D81-E67506CAA9EE}"/>
              </a:ext>
            </a:extLst>
          </p:cNvPr>
          <p:cNvSpPr>
            <a:spLocks noGrp="1"/>
          </p:cNvSpPr>
          <p:nvPr>
            <p:ph idx="1"/>
          </p:nvPr>
        </p:nvSpPr>
        <p:spPr>
          <a:xfrm>
            <a:off x="609600" y="2191371"/>
            <a:ext cx="10972800" cy="4389120"/>
          </a:xfrm>
        </p:spPr>
        <p:txBody>
          <a:bodyPr>
            <a:normAutofit/>
          </a:bodyPr>
          <a:lstStyle/>
          <a:p>
            <a:pPr algn="just"/>
            <a:r>
              <a:rPr lang="en-GB" sz="1800" b="1" dirty="0"/>
              <a:t>Debt Management Strategy. </a:t>
            </a:r>
            <a:r>
              <a:rPr lang="en-GB" sz="1700" dirty="0"/>
              <a:t>There should be a debt management strategy that lays out the </a:t>
            </a:r>
            <a:r>
              <a:rPr lang="en-GB" sz="1600" dirty="0"/>
              <a:t>desired composition of the public debt portfolio, which captures the government’s preferences with regard to a cost-risk trade-off. A debt management strategy should have a strong focus on managing the risk exposure embedded in the debt portfolio (including risk of contingent liabilities) — specifically, potential variations in the cost of debt servicing and its impact on the budget and the level of public debt.</a:t>
            </a:r>
          </a:p>
          <a:p>
            <a:pPr marL="0" indent="0" algn="just">
              <a:buNone/>
            </a:pPr>
            <a:endParaRPr lang="en-GB" sz="1600" dirty="0"/>
          </a:p>
          <a:p>
            <a:pPr algn="just"/>
            <a:r>
              <a:rPr lang="en-GB" sz="1800" b="1" dirty="0"/>
              <a:t>Risk Management Framework. </a:t>
            </a:r>
            <a:r>
              <a:rPr lang="en-GB" sz="1600" dirty="0"/>
              <a:t>A Risk  framework should be developed to enable debt managers to identify and manage the trade-offs between expected cost and risk in the government debt portfolio. Debt managers should regularly conduct stress tests of the debt portfolio on the basis of the economic and financial shocks facing the government. The assessment should also consider the risk associated with contingent liabilities on government’s financial position.</a:t>
            </a:r>
          </a:p>
          <a:p>
            <a:pPr marL="0" indent="0" algn="just">
              <a:buNone/>
            </a:pPr>
            <a:endParaRPr lang="en-GB" sz="1600" dirty="0"/>
          </a:p>
          <a:p>
            <a:pPr algn="just"/>
            <a:r>
              <a:rPr lang="en-GB" sz="1600" b="1" dirty="0"/>
              <a:t>Development and Maintenance of an Efficient Market for Domestic Government Securities. </a:t>
            </a:r>
            <a:r>
              <a:rPr lang="en-GB" sz="1600" dirty="0"/>
              <a:t>In order to minimize cost and risk over the medium to long run and provide government with long-term funding, debt managers should take adequate measures to develop an efficient government securities market. The government should strive to achieve a broad investor base for its domestic and foreign debt instruments.</a:t>
            </a:r>
          </a:p>
          <a:p>
            <a:pPr algn="just"/>
            <a:endParaRPr lang="en-GB" sz="1600" dirty="0"/>
          </a:p>
          <a:p>
            <a:pPr algn="just"/>
            <a:endParaRPr lang="en-GB" sz="1600" dirty="0"/>
          </a:p>
          <a:p>
            <a:pPr algn="just"/>
            <a:endParaRPr lang="en-GB" sz="1600" dirty="0"/>
          </a:p>
          <a:p>
            <a:endParaRPr lang="en-GB" sz="1800" b="1" dirty="0"/>
          </a:p>
          <a:p>
            <a:endParaRPr lang="en-GB" sz="1600" dirty="0"/>
          </a:p>
          <a:p>
            <a:endParaRPr lang="en-GB" sz="2000" b="1" dirty="0"/>
          </a:p>
          <a:p>
            <a:endParaRPr lang="en-GB" sz="1600" dirty="0"/>
          </a:p>
          <a:p>
            <a:endParaRPr lang="en-GB" dirty="0"/>
          </a:p>
          <a:p>
            <a:endParaRPr lang="en-US" dirty="0"/>
          </a:p>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14</a:t>
            </a:fld>
            <a:endParaRPr lang="en-US"/>
          </a:p>
        </p:txBody>
      </p:sp>
    </p:spTree>
    <p:extLst>
      <p:ext uri="{BB962C8B-B14F-4D97-AF65-F5344CB8AC3E}">
        <p14:creationId xmlns:p14="http://schemas.microsoft.com/office/powerpoint/2010/main" val="1974663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792480"/>
            <a:ext cx="10972800" cy="1143000"/>
          </a:xfrm>
        </p:spPr>
        <p:txBody>
          <a:bodyPr>
            <a:normAutofit/>
          </a:bodyPr>
          <a:lstStyle/>
          <a:p>
            <a:r>
              <a:rPr lang="en-GB" sz="3200" b="1" dirty="0">
                <a:solidFill>
                  <a:schemeClr val="accent6">
                    <a:lumMod val="75000"/>
                  </a:schemeClr>
                </a:solidFill>
                <a:latin typeface="Arial Black" panose="020B0A04020102020204" pitchFamily="34" charset="0"/>
              </a:rPr>
              <a:t>IV. Debt Management Performance Assessment (</a:t>
            </a:r>
            <a:r>
              <a:rPr lang="en-GB" sz="3200" b="1" dirty="0" err="1">
                <a:solidFill>
                  <a:schemeClr val="accent6">
                    <a:lumMod val="75000"/>
                  </a:schemeClr>
                </a:solidFill>
                <a:latin typeface="Arial Black" panose="020B0A04020102020204" pitchFamily="34" charset="0"/>
              </a:rPr>
              <a:t>DeMPA</a:t>
            </a:r>
            <a:r>
              <a:rPr lang="en-GB" sz="3200" b="1" dirty="0">
                <a:solidFill>
                  <a:schemeClr val="accent6">
                    <a:lumMod val="75000"/>
                  </a:schemeClr>
                </a:solidFill>
                <a:latin typeface="Arial Black" panose="020B0A04020102020204" pitchFamily="34" charset="0"/>
              </a:rPr>
              <a:t>) Methodology</a:t>
            </a:r>
            <a:endParaRPr lang="en-US" sz="3200" b="1" dirty="0">
              <a:solidFill>
                <a:schemeClr val="accent6">
                  <a:lumMod val="75000"/>
                </a:schemeClr>
              </a:solidFill>
              <a:latin typeface="Arial Black" panose="020B0A04020102020204" pitchFamily="34" charset="0"/>
            </a:endParaRPr>
          </a:p>
        </p:txBody>
      </p:sp>
      <p:sp>
        <p:nvSpPr>
          <p:cNvPr id="2" name="Content Placeholder 1"/>
          <p:cNvSpPr>
            <a:spLocks noGrp="1"/>
          </p:cNvSpPr>
          <p:nvPr>
            <p:ph idx="1"/>
          </p:nvPr>
        </p:nvSpPr>
        <p:spPr/>
        <p:txBody>
          <a:bodyPr>
            <a:normAutofit/>
          </a:bodyPr>
          <a:lstStyle/>
          <a:p>
            <a:pPr marL="91440" lvl="0" indent="-91440">
              <a:lnSpc>
                <a:spcPct val="90000"/>
              </a:lnSpc>
              <a:spcBef>
                <a:spcPts val="1200"/>
              </a:spcBef>
              <a:spcAft>
                <a:spcPts val="200"/>
              </a:spcAft>
              <a:buClr>
                <a:srgbClr val="99CB38"/>
              </a:buClr>
              <a:buSzPct val="100000"/>
              <a:buFont typeface="Calibri" panose="020F0502020204030204" pitchFamily="34" charset="0"/>
              <a:buChar char=" "/>
            </a:pPr>
            <a:r>
              <a:rPr lang="en-GB" sz="2000" b="1" dirty="0">
                <a:solidFill>
                  <a:schemeClr val="bg2">
                    <a:lumMod val="50000"/>
                  </a:schemeClr>
                </a:solidFill>
                <a:latin typeface="Calibri" panose="020F0502020204030204"/>
              </a:rPr>
              <a:t>Introduction </a:t>
            </a:r>
          </a:p>
          <a:p>
            <a:pPr marL="91440" lvl="0" indent="-91440" algn="just">
              <a:lnSpc>
                <a:spcPct val="90000"/>
              </a:lnSpc>
              <a:spcBef>
                <a:spcPts val="1200"/>
              </a:spcBef>
              <a:spcAft>
                <a:spcPts val="200"/>
              </a:spcAft>
              <a:buClr>
                <a:srgbClr val="99CB38"/>
              </a:buClr>
              <a:buSzPct val="100000"/>
              <a:buFont typeface="Calibri" panose="020F0502020204030204" pitchFamily="34" charset="0"/>
              <a:buChar char=" "/>
            </a:pPr>
            <a:r>
              <a:rPr lang="en-GB" sz="2000" dirty="0">
                <a:solidFill>
                  <a:prstClr val="black">
                    <a:lumMod val="75000"/>
                    <a:lumOff val="25000"/>
                  </a:prstClr>
                </a:solidFill>
                <a:latin typeface="MinionPro-Regular"/>
                <a:ea typeface="Calibri" panose="020F0502020204030204" pitchFamily="34" charset="0"/>
                <a:cs typeface="MinionPro-Regular"/>
              </a:rPr>
              <a:t>The World Bank developed a programme, in collaboration with other partners, to assist developing countries in improving debt management. </a:t>
            </a:r>
          </a:p>
          <a:p>
            <a:pPr marL="91440" lvl="0" indent="-91440" algn="just">
              <a:lnSpc>
                <a:spcPct val="90000"/>
              </a:lnSpc>
              <a:spcBef>
                <a:spcPts val="1200"/>
              </a:spcBef>
              <a:spcAft>
                <a:spcPts val="200"/>
              </a:spcAft>
              <a:buClr>
                <a:srgbClr val="99CB38"/>
              </a:buClr>
              <a:buSzPct val="100000"/>
              <a:buFont typeface="Calibri" panose="020F0502020204030204" pitchFamily="34" charset="0"/>
              <a:buChar char=" "/>
            </a:pPr>
            <a:r>
              <a:rPr lang="en-GB" sz="2000" dirty="0">
                <a:solidFill>
                  <a:prstClr val="black">
                    <a:lumMod val="75000"/>
                    <a:lumOff val="25000"/>
                  </a:prstClr>
                </a:solidFill>
                <a:latin typeface="MinionPro-Regular"/>
                <a:ea typeface="Calibri" panose="020F0502020204030204" pitchFamily="34" charset="0"/>
                <a:cs typeface="MinionPro-Regular"/>
              </a:rPr>
              <a:t>The objective of the program is to help strengthen capacity and institutions in Developing countries so that they can manage government debt in an effective and sustainable manner in the medium to long term. </a:t>
            </a:r>
          </a:p>
          <a:p>
            <a:pPr marL="91440" lvl="0" indent="-91440" algn="just">
              <a:lnSpc>
                <a:spcPct val="90000"/>
              </a:lnSpc>
              <a:spcBef>
                <a:spcPts val="1200"/>
              </a:spcBef>
              <a:spcAft>
                <a:spcPts val="200"/>
              </a:spcAft>
              <a:buClr>
                <a:srgbClr val="99CB38"/>
              </a:buClr>
              <a:buSzPct val="100000"/>
              <a:buFont typeface="Calibri" panose="020F0502020204030204" pitchFamily="34" charset="0"/>
              <a:buChar char=" "/>
            </a:pPr>
            <a:r>
              <a:rPr lang="en-GB" sz="2000" dirty="0">
                <a:solidFill>
                  <a:prstClr val="black">
                    <a:lumMod val="75000"/>
                    <a:lumOff val="25000"/>
                  </a:prstClr>
                </a:solidFill>
                <a:latin typeface="MinionPro-Regular"/>
                <a:ea typeface="Calibri" panose="020F0502020204030204" pitchFamily="34" charset="0"/>
                <a:cs typeface="MinionPro-Regular"/>
              </a:rPr>
              <a:t>A cornerstone of the programme is the Debt Management Performance Assessment (</a:t>
            </a:r>
            <a:r>
              <a:rPr lang="en-GB" sz="2000" dirty="0" err="1">
                <a:solidFill>
                  <a:prstClr val="black">
                    <a:lumMod val="75000"/>
                    <a:lumOff val="25000"/>
                  </a:prstClr>
                </a:solidFill>
                <a:latin typeface="MinionPro-Regular"/>
                <a:ea typeface="Calibri" panose="020F0502020204030204" pitchFamily="34" charset="0"/>
                <a:cs typeface="MinionPro-Regular"/>
              </a:rPr>
              <a:t>DeMPA</a:t>
            </a:r>
            <a:r>
              <a:rPr lang="en-GB" sz="2000" dirty="0">
                <a:solidFill>
                  <a:prstClr val="black">
                    <a:lumMod val="75000"/>
                    <a:lumOff val="25000"/>
                  </a:prstClr>
                </a:solidFill>
                <a:latin typeface="MinionPro-Regular"/>
                <a:ea typeface="Calibri" panose="020F0502020204030204" pitchFamily="34" charset="0"/>
                <a:cs typeface="MinionPro-Regular"/>
              </a:rPr>
              <a:t>) tool or framework, a methodology for assessing performance through a comprehensive set of performance indicators spanning the full range of government debt management functions. </a:t>
            </a:r>
          </a:p>
          <a:p>
            <a:pPr marL="91440" lvl="0" indent="-91440" algn="just">
              <a:lnSpc>
                <a:spcPct val="107000"/>
              </a:lnSpc>
              <a:spcBef>
                <a:spcPts val="1200"/>
              </a:spcBef>
              <a:buClr>
                <a:srgbClr val="99CB38"/>
              </a:buClr>
              <a:buSzPct val="100000"/>
              <a:buFont typeface="Calibri" panose="020F0502020204030204" pitchFamily="34" charset="0"/>
              <a:buChar char=" "/>
            </a:pPr>
            <a:r>
              <a:rPr lang="en-GB" sz="2000" dirty="0">
                <a:solidFill>
                  <a:prstClr val="black">
                    <a:lumMod val="75000"/>
                    <a:lumOff val="25000"/>
                  </a:prstClr>
                </a:solidFill>
                <a:latin typeface="MinionPro-Regular"/>
                <a:ea typeface="Calibri" panose="020F0502020204030204" pitchFamily="34" charset="0"/>
                <a:cs typeface="MinionPro-Regular"/>
              </a:rPr>
              <a:t>The indicator set is intended to be an internationally recognized standard in the government debt management field and may be applied in all developing countries. </a:t>
            </a:r>
            <a:endParaRPr lang="en-GB" sz="16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15</a:t>
            </a:fld>
            <a:endParaRPr lang="en-US"/>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58329"/>
            <a:ext cx="10972800" cy="1279526"/>
          </a:xfrm>
        </p:spPr>
        <p:txBody>
          <a:bodyPr>
            <a:noAutofit/>
          </a:bodyPr>
          <a:lstStyle/>
          <a:p>
            <a:r>
              <a:rPr lang="en-GB" sz="2000" b="1" dirty="0">
                <a:solidFill>
                  <a:schemeClr val="accent6">
                    <a:lumMod val="75000"/>
                  </a:schemeClr>
                </a:solidFill>
                <a:latin typeface="Arial Black" panose="020B0A04020102020204" pitchFamily="34" charset="0"/>
              </a:rPr>
              <a:t>Debt Management Performance Assessment (</a:t>
            </a:r>
            <a:r>
              <a:rPr lang="en-GB" sz="2000" b="1" dirty="0" err="1">
                <a:solidFill>
                  <a:schemeClr val="accent6">
                    <a:lumMod val="75000"/>
                  </a:schemeClr>
                </a:solidFill>
                <a:latin typeface="Arial Black" panose="020B0A04020102020204" pitchFamily="34" charset="0"/>
              </a:rPr>
              <a:t>DeMPA</a:t>
            </a:r>
            <a:r>
              <a:rPr lang="en-GB" sz="2000" b="1" dirty="0">
                <a:solidFill>
                  <a:schemeClr val="accent6">
                    <a:lumMod val="75000"/>
                  </a:schemeClr>
                </a:solidFill>
                <a:latin typeface="Arial Black" panose="020B0A04020102020204" pitchFamily="34" charset="0"/>
              </a:rPr>
              <a:t>) Methodology…</a:t>
            </a:r>
            <a:endParaRPr lang="en-US" sz="2000" b="1" dirty="0">
              <a:solidFill>
                <a:schemeClr val="accent6">
                  <a:lumMod val="75000"/>
                </a:schemeClr>
              </a:solidFill>
              <a:latin typeface="Arial Black" panose="020B0A04020102020204" pitchFamily="34" charset="0"/>
            </a:endParaRPr>
          </a:p>
        </p:txBody>
      </p:sp>
      <p:sp>
        <p:nvSpPr>
          <p:cNvPr id="2" name="Content Placeholder 1"/>
          <p:cNvSpPr>
            <a:spLocks noGrp="1"/>
          </p:cNvSpPr>
          <p:nvPr>
            <p:ph idx="1"/>
          </p:nvPr>
        </p:nvSpPr>
        <p:spPr>
          <a:xfrm>
            <a:off x="609600" y="1849581"/>
            <a:ext cx="10972800" cy="4904511"/>
          </a:xfrm>
        </p:spPr>
        <p:txBody>
          <a:bodyPr>
            <a:normAutofit fontScale="92500" lnSpcReduction="10000"/>
          </a:bodyPr>
          <a:lstStyle/>
          <a:p>
            <a:pPr marL="91440" lvl="0" indent="-91440">
              <a:lnSpc>
                <a:spcPct val="90000"/>
              </a:lnSpc>
              <a:spcBef>
                <a:spcPts val="1200"/>
              </a:spcBef>
              <a:spcAft>
                <a:spcPts val="200"/>
              </a:spcAft>
              <a:buClr>
                <a:srgbClr val="99CB38"/>
              </a:buClr>
              <a:buSzPct val="100000"/>
              <a:buFont typeface="Calibri" panose="020F0502020204030204" pitchFamily="34" charset="0"/>
              <a:buChar char=" "/>
            </a:pPr>
            <a:endParaRPr lang="en-GB" sz="2000" b="1" dirty="0">
              <a:solidFill>
                <a:schemeClr val="bg2">
                  <a:lumMod val="50000"/>
                </a:schemeClr>
              </a:solidFill>
              <a:latin typeface="Calibri" panose="020F0502020204030204"/>
            </a:endParaRPr>
          </a:p>
          <a:p>
            <a:pPr marL="0" indent="0" algn="just">
              <a:lnSpc>
                <a:spcPct val="107000"/>
              </a:lnSpc>
              <a:spcAft>
                <a:spcPts val="0"/>
              </a:spcAft>
              <a:buNone/>
            </a:pPr>
            <a:r>
              <a:rPr lang="en-GB" sz="2000" dirty="0">
                <a:solidFill>
                  <a:schemeClr val="accent4">
                    <a:lumMod val="75000"/>
                  </a:schemeClr>
                </a:solidFill>
                <a:latin typeface="MinionPro-Regular"/>
              </a:rPr>
              <a:t>Scope</a:t>
            </a:r>
          </a:p>
          <a:p>
            <a:pPr marL="0" indent="0" algn="just">
              <a:lnSpc>
                <a:spcPct val="107000"/>
              </a:lnSpc>
              <a:spcAft>
                <a:spcPts val="0"/>
              </a:spcAft>
              <a:buNone/>
            </a:pPr>
            <a:endParaRPr lang="en-GB" sz="2000" dirty="0">
              <a:latin typeface="MinionPro-Regular"/>
            </a:endParaRPr>
          </a:p>
          <a:p>
            <a:pPr marL="0" indent="0" algn="just">
              <a:lnSpc>
                <a:spcPct val="107000"/>
              </a:lnSpc>
              <a:spcAft>
                <a:spcPts val="0"/>
              </a:spcAft>
              <a:buNone/>
            </a:pPr>
            <a:endParaRPr lang="en-GB" sz="2000" dirty="0">
              <a:latin typeface="MinionPro-Regular"/>
            </a:endParaRPr>
          </a:p>
          <a:p>
            <a:pPr marL="0" indent="0" algn="just">
              <a:lnSpc>
                <a:spcPct val="107000"/>
              </a:lnSpc>
              <a:spcAft>
                <a:spcPts val="0"/>
              </a:spcAft>
              <a:buNone/>
            </a:pPr>
            <a:endParaRPr lang="en-GB" sz="2000" dirty="0">
              <a:latin typeface="MinionPro-Regular"/>
            </a:endParaRPr>
          </a:p>
          <a:p>
            <a:pPr marL="0" indent="0" algn="just">
              <a:lnSpc>
                <a:spcPct val="107000"/>
              </a:lnSpc>
              <a:spcAft>
                <a:spcPts val="0"/>
              </a:spcAft>
              <a:buNone/>
            </a:pPr>
            <a:endParaRPr lang="en-GB" sz="2000" dirty="0">
              <a:latin typeface="MinionPro-Regular"/>
            </a:endParaRPr>
          </a:p>
          <a:p>
            <a:pPr marL="0" indent="0" algn="just">
              <a:lnSpc>
                <a:spcPct val="107000"/>
              </a:lnSpc>
              <a:spcAft>
                <a:spcPts val="0"/>
              </a:spcAft>
              <a:buNone/>
            </a:pPr>
            <a:endParaRPr lang="en-GB" sz="2000" dirty="0">
              <a:latin typeface="MinionPro-Regular"/>
            </a:endParaRPr>
          </a:p>
          <a:p>
            <a:pPr marL="0" indent="0" algn="just">
              <a:lnSpc>
                <a:spcPct val="107000"/>
              </a:lnSpc>
              <a:spcAft>
                <a:spcPts val="0"/>
              </a:spcAft>
              <a:buNone/>
            </a:pPr>
            <a:endParaRPr lang="en-GB" sz="2000" dirty="0">
              <a:latin typeface="MinionPro-Regular"/>
            </a:endParaRPr>
          </a:p>
          <a:p>
            <a:pPr marL="0" indent="0" algn="just">
              <a:lnSpc>
                <a:spcPct val="107000"/>
              </a:lnSpc>
              <a:spcAft>
                <a:spcPts val="0"/>
              </a:spcAft>
              <a:buNone/>
            </a:pPr>
            <a:endParaRPr lang="en-GB" sz="2000" dirty="0">
              <a:latin typeface="MinionPro-Regular"/>
            </a:endParaRPr>
          </a:p>
          <a:p>
            <a:pPr marL="0" indent="0" algn="just">
              <a:lnSpc>
                <a:spcPct val="107000"/>
              </a:lnSpc>
              <a:spcAft>
                <a:spcPts val="0"/>
              </a:spcAft>
              <a:buNone/>
            </a:pPr>
            <a:endParaRPr lang="en-GB" sz="2000" dirty="0">
              <a:latin typeface="MinionPro-Regular"/>
            </a:endParaRPr>
          </a:p>
          <a:p>
            <a:pPr marL="0" indent="0" algn="just">
              <a:lnSpc>
                <a:spcPct val="107000"/>
              </a:lnSpc>
              <a:spcAft>
                <a:spcPts val="0"/>
              </a:spcAft>
              <a:buNone/>
            </a:pPr>
            <a:endParaRPr lang="en-GB" sz="1900" dirty="0">
              <a:latin typeface="MinionPro-Regular"/>
            </a:endParaRPr>
          </a:p>
          <a:p>
            <a:pPr marL="0" indent="0" algn="just">
              <a:lnSpc>
                <a:spcPct val="107000"/>
              </a:lnSpc>
              <a:spcAft>
                <a:spcPts val="0"/>
              </a:spcAft>
              <a:buNone/>
            </a:pPr>
            <a:endParaRPr lang="en-GB" sz="1900" dirty="0">
              <a:latin typeface="MinionPro-Regular"/>
            </a:endParaRPr>
          </a:p>
          <a:p>
            <a:pPr marL="0" indent="0" algn="just">
              <a:lnSpc>
                <a:spcPct val="107000"/>
              </a:lnSpc>
              <a:spcAft>
                <a:spcPts val="0"/>
              </a:spcAft>
              <a:buNone/>
            </a:pPr>
            <a:r>
              <a:rPr lang="en-GB" sz="1900" dirty="0">
                <a:latin typeface="MinionPro-Regular"/>
              </a:rPr>
              <a:t>The scope of the </a:t>
            </a:r>
            <a:r>
              <a:rPr lang="en-GB" sz="1900" dirty="0" err="1">
                <a:latin typeface="MinionPro-Regular"/>
              </a:rPr>
              <a:t>DeMPA</a:t>
            </a:r>
            <a:r>
              <a:rPr lang="en-GB" sz="1900" dirty="0">
                <a:latin typeface="MinionPro-Regular"/>
              </a:rPr>
              <a:t> is central government debt management activities, covering six core debt management areas, with </a:t>
            </a:r>
            <a:r>
              <a:rPr lang="en-GB" sz="1900" b="1" dirty="0">
                <a:latin typeface="MinionPro-Regular"/>
              </a:rPr>
              <a:t>14 Debt Management Performance Indicators</a:t>
            </a:r>
            <a:r>
              <a:rPr lang="en-GB" sz="1900" dirty="0">
                <a:latin typeface="MinionPro-Regular"/>
              </a:rPr>
              <a:t> (</a:t>
            </a:r>
            <a:r>
              <a:rPr lang="en-GB" sz="1900" b="1" dirty="0">
                <a:latin typeface="MinionPro-Regular"/>
              </a:rPr>
              <a:t>DPIs</a:t>
            </a:r>
            <a:r>
              <a:rPr lang="en-GB" sz="1900" dirty="0">
                <a:latin typeface="MinionPro-Regular"/>
              </a:rPr>
              <a:t>). </a:t>
            </a:r>
            <a:endParaRPr lang="en-US" sz="2200" dirty="0"/>
          </a:p>
        </p:txBody>
      </p:sp>
      <p:graphicFrame>
        <p:nvGraphicFramePr>
          <p:cNvPr id="4" name="Diagram 3"/>
          <p:cNvGraphicFramePr/>
          <p:nvPr>
            <p:extLst>
              <p:ext uri="{D42A27DB-BD31-4B8C-83A1-F6EECF244321}">
                <p14:modId xmlns:p14="http://schemas.microsoft.com/office/powerpoint/2010/main" val="2575861613"/>
              </p:ext>
            </p:extLst>
          </p:nvPr>
        </p:nvGraphicFramePr>
        <p:xfrm>
          <a:off x="1793010" y="2234045"/>
          <a:ext cx="7184736" cy="3273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401CF334-2D5C-4859-84A6-CA7E6E43FAEB}" type="slidenum">
              <a:rPr lang="en-US" smtClean="0"/>
              <a:t>16</a:t>
            </a:fld>
            <a:endParaRPr lang="en-US"/>
          </a:p>
        </p:txBody>
      </p:sp>
    </p:spTree>
    <p:extLst>
      <p:ext uri="{BB962C8B-B14F-4D97-AF65-F5344CB8AC3E}">
        <p14:creationId xmlns:p14="http://schemas.microsoft.com/office/powerpoint/2010/main" val="2932904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31718" y="901516"/>
            <a:ext cx="10972800" cy="1143000"/>
          </a:xfrm>
        </p:spPr>
        <p:txBody>
          <a:bodyPr>
            <a:noAutofit/>
          </a:bodyPr>
          <a:lstStyle/>
          <a:p>
            <a:r>
              <a:rPr lang="en-GB" sz="2000" b="1" dirty="0">
                <a:solidFill>
                  <a:schemeClr val="accent6">
                    <a:lumMod val="75000"/>
                  </a:schemeClr>
                </a:solidFill>
                <a:latin typeface="Arial Black" panose="020B0A04020102020204" pitchFamily="34" charset="0"/>
              </a:rPr>
              <a:t>Debt Management Performance Assessment (</a:t>
            </a:r>
            <a:r>
              <a:rPr lang="en-GB" sz="2000" b="1" dirty="0" err="1">
                <a:solidFill>
                  <a:schemeClr val="accent6">
                    <a:lumMod val="75000"/>
                  </a:schemeClr>
                </a:solidFill>
                <a:latin typeface="Arial Black" panose="020B0A04020102020204" pitchFamily="34" charset="0"/>
              </a:rPr>
              <a:t>DeMPA</a:t>
            </a:r>
            <a:r>
              <a:rPr lang="en-GB" sz="2000" b="1" dirty="0">
                <a:solidFill>
                  <a:schemeClr val="accent6">
                    <a:lumMod val="75000"/>
                  </a:schemeClr>
                </a:solidFill>
                <a:latin typeface="Arial Black" panose="020B0A04020102020204" pitchFamily="34" charset="0"/>
              </a:rPr>
              <a:t>) Methodology…</a:t>
            </a:r>
            <a:endParaRPr lang="en-US" sz="2000" b="1" dirty="0">
              <a:solidFill>
                <a:schemeClr val="accent6">
                  <a:lumMod val="75000"/>
                </a:schemeClr>
              </a:solidFill>
              <a:latin typeface="Arial Black" panose="020B0A04020102020204" pitchFamily="34" charset="0"/>
            </a:endParaRPr>
          </a:p>
        </p:txBody>
      </p:sp>
      <p:sp>
        <p:nvSpPr>
          <p:cNvPr id="2" name="Content Placeholder 1"/>
          <p:cNvSpPr>
            <a:spLocks noGrp="1"/>
          </p:cNvSpPr>
          <p:nvPr>
            <p:ph idx="1"/>
          </p:nvPr>
        </p:nvSpPr>
        <p:spPr>
          <a:xfrm>
            <a:off x="703118" y="2164081"/>
            <a:ext cx="10972800" cy="4389120"/>
          </a:xfrm>
        </p:spPr>
        <p:txBody>
          <a:bodyPr>
            <a:normAutofit/>
          </a:bodyPr>
          <a:lstStyle/>
          <a:p>
            <a:pPr marL="0" indent="0" algn="just">
              <a:lnSpc>
                <a:spcPct val="107000"/>
              </a:lnSpc>
              <a:spcAft>
                <a:spcPts val="0"/>
              </a:spcAft>
              <a:buNone/>
            </a:pPr>
            <a:r>
              <a:rPr lang="en-GB" sz="2000" b="1" dirty="0">
                <a:solidFill>
                  <a:schemeClr val="bg2">
                    <a:lumMod val="50000"/>
                  </a:schemeClr>
                </a:solidFill>
                <a:latin typeface="MinionPro-Regular"/>
                <a:ea typeface="Calibri" panose="020F0502020204030204" pitchFamily="34" charset="0"/>
                <a:cs typeface="MinionPro-Regular"/>
              </a:rPr>
              <a:t>Debt Management Performance Indicators </a:t>
            </a:r>
          </a:p>
          <a:p>
            <a:pPr marL="0" indent="0" algn="just">
              <a:lnSpc>
                <a:spcPct val="107000"/>
              </a:lnSpc>
              <a:spcAft>
                <a:spcPts val="0"/>
              </a:spcAft>
              <a:buNone/>
            </a:pPr>
            <a:r>
              <a:rPr lang="en-GB" sz="2000" dirty="0">
                <a:solidFill>
                  <a:prstClr val="black"/>
                </a:solidFill>
              </a:rPr>
              <a:t>The DPIs aim to measure government debt management performance and capture the elements recognized as being indispensable to achieving sound debt management practices. Each indicator comprises dimensions for assessment that reflect established sound practice. </a:t>
            </a:r>
          </a:p>
          <a:p>
            <a:pPr marL="0" indent="0" algn="just">
              <a:lnSpc>
                <a:spcPct val="107000"/>
              </a:lnSpc>
              <a:spcAft>
                <a:spcPts val="0"/>
              </a:spcAft>
              <a:buNone/>
            </a:pPr>
            <a:endParaRPr lang="en-GB" sz="700" dirty="0">
              <a:solidFill>
                <a:prstClr val="black"/>
              </a:solidFill>
            </a:endParaRPr>
          </a:p>
          <a:p>
            <a:pPr marL="0" indent="0" algn="just">
              <a:lnSpc>
                <a:spcPct val="107000"/>
              </a:lnSpc>
              <a:spcAft>
                <a:spcPts val="0"/>
              </a:spcAft>
              <a:buNone/>
            </a:pPr>
            <a:endParaRPr lang="en-GB" sz="700" dirty="0">
              <a:solidFill>
                <a:prstClr val="black"/>
              </a:solidFill>
            </a:endParaRPr>
          </a:p>
          <a:p>
            <a:pPr marL="0" indent="0" algn="just">
              <a:lnSpc>
                <a:spcPct val="107000"/>
              </a:lnSpc>
              <a:spcAft>
                <a:spcPts val="0"/>
              </a:spcAft>
              <a:buNone/>
            </a:pPr>
            <a:r>
              <a:rPr lang="en-GB" sz="2000" dirty="0">
                <a:solidFill>
                  <a:prstClr val="black"/>
                </a:solidFill>
              </a:rPr>
              <a:t> The DPIs encompass the complete spectrum of government debt management operations and the overall environment in which these operations are conducted.</a:t>
            </a:r>
          </a:p>
          <a:p>
            <a:pPr marL="0" indent="0" algn="just">
              <a:lnSpc>
                <a:spcPct val="107000"/>
              </a:lnSpc>
              <a:spcAft>
                <a:spcPts val="0"/>
              </a:spcAft>
              <a:buNone/>
            </a:pPr>
            <a:endParaRPr lang="en-GB" sz="700" dirty="0">
              <a:solidFill>
                <a:prstClr val="black"/>
              </a:solidFill>
            </a:endParaRPr>
          </a:p>
          <a:p>
            <a:pPr marL="0" indent="0" algn="just">
              <a:lnSpc>
                <a:spcPct val="107000"/>
              </a:lnSpc>
              <a:spcAft>
                <a:spcPts val="0"/>
              </a:spcAft>
              <a:buNone/>
            </a:pPr>
            <a:r>
              <a:rPr lang="en-GB" sz="2000" dirty="0">
                <a:solidFill>
                  <a:prstClr val="black"/>
                </a:solidFill>
              </a:rPr>
              <a:t>An assessment showing that the </a:t>
            </a:r>
            <a:r>
              <a:rPr lang="en-GB" sz="2000" dirty="0" err="1">
                <a:solidFill>
                  <a:prstClr val="black"/>
                </a:solidFill>
              </a:rPr>
              <a:t>DeMPA</a:t>
            </a:r>
            <a:r>
              <a:rPr lang="en-GB" sz="2000" dirty="0">
                <a:solidFill>
                  <a:prstClr val="black"/>
                </a:solidFill>
              </a:rPr>
              <a:t> minimum requirements are not met clearly indicates an area requiring reform or capacity building or both. </a:t>
            </a:r>
          </a:p>
        </p:txBody>
      </p:sp>
      <p:sp>
        <p:nvSpPr>
          <p:cNvPr id="4" name="Slide Number Placeholder 3"/>
          <p:cNvSpPr>
            <a:spLocks noGrp="1"/>
          </p:cNvSpPr>
          <p:nvPr>
            <p:ph type="sldNum" sz="quarter" idx="12"/>
          </p:nvPr>
        </p:nvSpPr>
        <p:spPr/>
        <p:txBody>
          <a:bodyPr/>
          <a:lstStyle/>
          <a:p>
            <a:fld id="{401CF334-2D5C-4859-84A6-CA7E6E43FAEB}" type="slidenum">
              <a:rPr lang="en-US" smtClean="0"/>
              <a:t>17</a:t>
            </a:fld>
            <a:endParaRPr lang="en-US"/>
          </a:p>
        </p:txBody>
      </p:sp>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19200" y="530211"/>
            <a:ext cx="10972800" cy="761030"/>
          </a:xfrm>
        </p:spPr>
        <p:txBody>
          <a:bodyPr>
            <a:noAutofit/>
          </a:bodyPr>
          <a:lstStyle/>
          <a:p>
            <a:r>
              <a:rPr lang="en-GB" sz="2000" b="1" dirty="0">
                <a:solidFill>
                  <a:schemeClr val="accent6">
                    <a:lumMod val="75000"/>
                  </a:schemeClr>
                </a:solidFill>
                <a:latin typeface="Arial Black" panose="020B0A04020102020204" pitchFamily="34" charset="0"/>
              </a:rPr>
              <a:t>Debt Management Performance Assessment (</a:t>
            </a:r>
            <a:r>
              <a:rPr lang="en-GB" sz="2000" b="1" dirty="0" err="1">
                <a:solidFill>
                  <a:schemeClr val="accent6">
                    <a:lumMod val="75000"/>
                  </a:schemeClr>
                </a:solidFill>
                <a:latin typeface="Arial Black" panose="020B0A04020102020204" pitchFamily="34" charset="0"/>
              </a:rPr>
              <a:t>DeMPA</a:t>
            </a:r>
            <a:r>
              <a:rPr lang="en-GB" sz="2000" b="1" dirty="0">
                <a:solidFill>
                  <a:schemeClr val="accent6">
                    <a:lumMod val="75000"/>
                  </a:schemeClr>
                </a:solidFill>
                <a:latin typeface="Arial Black" panose="020B0A04020102020204" pitchFamily="34" charset="0"/>
              </a:rPr>
              <a:t>) Methodology…</a:t>
            </a:r>
            <a:endParaRPr lang="en-US" sz="2000" b="1" dirty="0">
              <a:solidFill>
                <a:schemeClr val="accent6">
                  <a:lumMod val="75000"/>
                </a:schemeClr>
              </a:solidFill>
              <a:latin typeface="Arial Black" panose="020B0A04020102020204" pitchFamily="34" charset="0"/>
            </a:endParaRPr>
          </a:p>
        </p:txBody>
      </p:sp>
      <p:sp>
        <p:nvSpPr>
          <p:cNvPr id="2" name="Content Placeholder 1"/>
          <p:cNvSpPr>
            <a:spLocks noGrp="1"/>
          </p:cNvSpPr>
          <p:nvPr>
            <p:ph idx="1"/>
          </p:nvPr>
        </p:nvSpPr>
        <p:spPr>
          <a:xfrm>
            <a:off x="890156" y="1571796"/>
            <a:ext cx="10972800" cy="5286204"/>
          </a:xfrm>
        </p:spPr>
        <p:txBody>
          <a:bodyPr>
            <a:normAutofit/>
          </a:bodyPr>
          <a:lstStyle/>
          <a:p>
            <a:pPr marL="0" lvl="0" indent="0">
              <a:buClr>
                <a:srgbClr val="A28E6A">
                  <a:lumMod val="50000"/>
                </a:srgbClr>
              </a:buClr>
              <a:buNone/>
            </a:pPr>
            <a:r>
              <a:rPr lang="en-GB" sz="2000" dirty="0">
                <a:solidFill>
                  <a:prstClr val="black"/>
                </a:solidFill>
              </a:rPr>
              <a:t>The </a:t>
            </a:r>
            <a:r>
              <a:rPr lang="en-GB" sz="2000" b="1" dirty="0">
                <a:solidFill>
                  <a:prstClr val="black"/>
                </a:solidFill>
              </a:rPr>
              <a:t>14 DPIs:</a:t>
            </a:r>
            <a:endParaRPr lang="en-GB" dirty="0">
              <a:solidFill>
                <a:prstClr val="black"/>
              </a:solidFill>
            </a:endParaRPr>
          </a:p>
          <a:p>
            <a:pPr marL="0" indent="0" algn="just">
              <a:buNone/>
            </a:pPr>
            <a:r>
              <a:rPr lang="en-GB" sz="2000" dirty="0"/>
              <a:t>        </a:t>
            </a:r>
            <a:r>
              <a:rPr lang="en-GB" sz="2000" b="1" dirty="0">
                <a:latin typeface="Aharoni" panose="02010803020104030203" pitchFamily="2" charset="-79"/>
                <a:cs typeface="Aharoni" panose="02010803020104030203" pitchFamily="2" charset="-79"/>
              </a:rPr>
              <a:t>                   </a:t>
            </a:r>
            <a:r>
              <a:rPr lang="en-GB" sz="1600" b="1" dirty="0">
                <a:solidFill>
                  <a:schemeClr val="accent1"/>
                </a:solidFill>
                <a:latin typeface="Arial Black" panose="020B0A04020102020204" pitchFamily="34" charset="0"/>
                <a:cs typeface="Aharoni" panose="02010803020104030203" pitchFamily="2" charset="-79"/>
              </a:rPr>
              <a:t> </a:t>
            </a:r>
          </a:p>
          <a:p>
            <a:pPr marL="0" indent="0" algn="just">
              <a:buNone/>
            </a:pPr>
            <a:r>
              <a:rPr lang="en-GB" sz="1600" b="1" dirty="0">
                <a:solidFill>
                  <a:schemeClr val="accent1"/>
                </a:solidFill>
                <a:latin typeface="Arial Black" panose="020B0A04020102020204" pitchFamily="34" charset="0"/>
                <a:cs typeface="Aharoni" panose="02010803020104030203" pitchFamily="2" charset="-79"/>
              </a:rPr>
              <a:t>                       </a:t>
            </a:r>
            <a:r>
              <a:rPr lang="en-GB" sz="1600" b="1" dirty="0">
                <a:solidFill>
                  <a:schemeClr val="accent4">
                    <a:lumMod val="75000"/>
                  </a:schemeClr>
                </a:solidFill>
                <a:latin typeface="Arial Black" panose="020B0A04020102020204" pitchFamily="34" charset="0"/>
                <a:cs typeface="Aharoni" panose="02010803020104030203" pitchFamily="2" charset="-79"/>
              </a:rPr>
              <a:t>Debt Management Performance Indicators </a:t>
            </a:r>
          </a:p>
          <a:p>
            <a:pPr marL="0" indent="0" algn="just">
              <a:buNone/>
            </a:pPr>
            <a:endParaRPr lang="en-GB" sz="1600" b="1" dirty="0">
              <a:latin typeface="Aharoni" panose="02010803020104030203" pitchFamily="2" charset="-79"/>
              <a:cs typeface="Aharoni" panose="02010803020104030203" pitchFamily="2" charset="-79"/>
            </a:endParaRPr>
          </a:p>
        </p:txBody>
      </p:sp>
      <p:graphicFrame>
        <p:nvGraphicFramePr>
          <p:cNvPr id="4" name="Table 3"/>
          <p:cNvGraphicFramePr>
            <a:graphicFrameLocks noGrp="1"/>
          </p:cNvGraphicFramePr>
          <p:nvPr>
            <p:extLst>
              <p:ext uri="{D42A27DB-BD31-4B8C-83A1-F6EECF244321}">
                <p14:modId xmlns:p14="http://schemas.microsoft.com/office/powerpoint/2010/main" val="1531905977"/>
              </p:ext>
            </p:extLst>
          </p:nvPr>
        </p:nvGraphicFramePr>
        <p:xfrm>
          <a:off x="2582139" y="2647951"/>
          <a:ext cx="7796647" cy="3708400"/>
        </p:xfrm>
        <a:graphic>
          <a:graphicData uri="http://schemas.openxmlformats.org/drawingml/2006/table">
            <a:tbl>
              <a:tblPr firstRow="1" bandRow="1">
                <a:tableStyleId>{5940675A-B579-460E-94D1-54222C63F5DA}</a:tableStyleId>
              </a:tblPr>
              <a:tblGrid>
                <a:gridCol w="1595593">
                  <a:extLst>
                    <a:ext uri="{9D8B030D-6E8A-4147-A177-3AD203B41FA5}">
                      <a16:colId xmlns:a16="http://schemas.microsoft.com/office/drawing/2014/main" val="20000"/>
                    </a:ext>
                  </a:extLst>
                </a:gridCol>
                <a:gridCol w="6201054">
                  <a:extLst>
                    <a:ext uri="{9D8B030D-6E8A-4147-A177-3AD203B41FA5}">
                      <a16:colId xmlns:a16="http://schemas.microsoft.com/office/drawing/2014/main" val="20001"/>
                    </a:ext>
                  </a:extLst>
                </a:gridCol>
              </a:tblGrid>
              <a:tr h="370840">
                <a:tc>
                  <a:txBody>
                    <a:bodyPr/>
                    <a:lstStyle/>
                    <a:p>
                      <a:r>
                        <a:rPr lang="en-GB" b="1" dirty="0"/>
                        <a:t>Number </a:t>
                      </a:r>
                    </a:p>
                  </a:txBody>
                  <a:tcPr>
                    <a:solidFill>
                      <a:schemeClr val="accent4">
                        <a:lumMod val="40000"/>
                        <a:lumOff val="60000"/>
                      </a:schemeClr>
                    </a:solidFill>
                  </a:tcPr>
                </a:tc>
                <a:tc>
                  <a:txBody>
                    <a:bodyPr/>
                    <a:lstStyle/>
                    <a:p>
                      <a:r>
                        <a:rPr lang="en-GB" b="1" dirty="0"/>
                        <a:t>Title </a:t>
                      </a:r>
                    </a:p>
                  </a:txBody>
                  <a:tcPr>
                    <a:solidFill>
                      <a:schemeClr val="accent4">
                        <a:lumMod val="40000"/>
                        <a:lumOff val="60000"/>
                      </a:schemeClr>
                    </a:solidFill>
                  </a:tcPr>
                </a:tc>
                <a:extLst>
                  <a:ext uri="{0D108BD9-81ED-4DB2-BD59-A6C34878D82A}">
                    <a16:rowId xmlns:a16="http://schemas.microsoft.com/office/drawing/2014/main" val="10000"/>
                  </a:ext>
                </a:extLst>
              </a:tr>
              <a:tr h="370840">
                <a:tc gridSpan="2">
                  <a:txBody>
                    <a:bodyPr/>
                    <a:lstStyle/>
                    <a:p>
                      <a:r>
                        <a:rPr lang="en-GB" sz="1600" b="1" dirty="0">
                          <a:latin typeface="Aharoni" panose="02010803020104030203" pitchFamily="2" charset="-79"/>
                          <a:cs typeface="Aharoni" panose="02010803020104030203" pitchFamily="2" charset="-79"/>
                        </a:rPr>
                        <a:t>Governance and Strategy Development </a:t>
                      </a:r>
                    </a:p>
                  </a:txBody>
                  <a:tcPr/>
                </a:tc>
                <a:tc hMerge="1">
                  <a:txBody>
                    <a:bodyPr/>
                    <a:lstStyle/>
                    <a:p>
                      <a:endParaRPr lang="en-GB" dirty="0"/>
                    </a:p>
                  </a:txBody>
                  <a:tcPr/>
                </a:tc>
                <a:extLst>
                  <a:ext uri="{0D108BD9-81ED-4DB2-BD59-A6C34878D82A}">
                    <a16:rowId xmlns:a16="http://schemas.microsoft.com/office/drawing/2014/main" val="10001"/>
                  </a:ext>
                </a:extLst>
              </a:tr>
              <a:tr h="370840">
                <a:tc>
                  <a:txBody>
                    <a:bodyPr/>
                    <a:lstStyle/>
                    <a:p>
                      <a:r>
                        <a:rPr lang="en-GB" sz="1600" dirty="0">
                          <a:latin typeface="Cambria" panose="02040503050406030204" pitchFamily="18" charset="0"/>
                        </a:rPr>
                        <a:t>DPI-1</a:t>
                      </a:r>
                    </a:p>
                  </a:txBody>
                  <a:tcPr/>
                </a:tc>
                <a:tc>
                  <a:txBody>
                    <a:bodyPr/>
                    <a:lstStyle/>
                    <a:p>
                      <a:r>
                        <a:rPr lang="en-GB" sz="1600" dirty="0">
                          <a:latin typeface="Cambria" panose="02040503050406030204" pitchFamily="18" charset="0"/>
                        </a:rPr>
                        <a:t>Legal Framework</a:t>
                      </a:r>
                    </a:p>
                  </a:txBody>
                  <a:tcPr/>
                </a:tc>
                <a:extLst>
                  <a:ext uri="{0D108BD9-81ED-4DB2-BD59-A6C34878D82A}">
                    <a16:rowId xmlns:a16="http://schemas.microsoft.com/office/drawing/2014/main" val="10002"/>
                  </a:ext>
                </a:extLst>
              </a:tr>
              <a:tr h="370840">
                <a:tc>
                  <a:txBody>
                    <a:bodyPr/>
                    <a:lstStyle/>
                    <a:p>
                      <a:r>
                        <a:rPr lang="en-GB" sz="1600" dirty="0">
                          <a:latin typeface="Cambria" panose="02040503050406030204" pitchFamily="18" charset="0"/>
                        </a:rPr>
                        <a:t>DPI-2</a:t>
                      </a:r>
                    </a:p>
                  </a:txBody>
                  <a:tcPr/>
                </a:tc>
                <a:tc>
                  <a:txBody>
                    <a:bodyPr/>
                    <a:lstStyle/>
                    <a:p>
                      <a:r>
                        <a:rPr lang="en-GB" sz="1600" dirty="0">
                          <a:latin typeface="Cambria" panose="02040503050406030204" pitchFamily="18" charset="0"/>
                        </a:rPr>
                        <a:t>Managerial Structure</a:t>
                      </a:r>
                    </a:p>
                  </a:txBody>
                  <a:tcPr/>
                </a:tc>
                <a:extLst>
                  <a:ext uri="{0D108BD9-81ED-4DB2-BD59-A6C34878D82A}">
                    <a16:rowId xmlns:a16="http://schemas.microsoft.com/office/drawing/2014/main" val="10003"/>
                  </a:ext>
                </a:extLst>
              </a:tr>
              <a:tr h="370840">
                <a:tc>
                  <a:txBody>
                    <a:bodyPr/>
                    <a:lstStyle/>
                    <a:p>
                      <a:r>
                        <a:rPr lang="en-GB" sz="1600" dirty="0">
                          <a:latin typeface="Cambria" panose="02040503050406030204" pitchFamily="18" charset="0"/>
                        </a:rPr>
                        <a:t>DPI-3</a:t>
                      </a:r>
                    </a:p>
                  </a:txBody>
                  <a:tcPr/>
                </a:tc>
                <a:tc>
                  <a:txBody>
                    <a:bodyPr/>
                    <a:lstStyle/>
                    <a:p>
                      <a:r>
                        <a:rPr lang="en-GB" sz="1600" dirty="0">
                          <a:latin typeface="Cambria" panose="02040503050406030204" pitchFamily="18" charset="0"/>
                        </a:rPr>
                        <a:t>Debt Management Strategy</a:t>
                      </a:r>
                    </a:p>
                  </a:txBody>
                  <a:tcPr/>
                </a:tc>
                <a:extLst>
                  <a:ext uri="{0D108BD9-81ED-4DB2-BD59-A6C34878D82A}">
                    <a16:rowId xmlns:a16="http://schemas.microsoft.com/office/drawing/2014/main" val="10004"/>
                  </a:ext>
                </a:extLst>
              </a:tr>
              <a:tr h="370840">
                <a:tc>
                  <a:txBody>
                    <a:bodyPr/>
                    <a:lstStyle/>
                    <a:p>
                      <a:r>
                        <a:rPr lang="en-GB" sz="1600" dirty="0">
                          <a:latin typeface="Cambria" panose="02040503050406030204" pitchFamily="18" charset="0"/>
                        </a:rPr>
                        <a:t>DPI-4</a:t>
                      </a:r>
                    </a:p>
                  </a:txBody>
                  <a:tcPr/>
                </a:tc>
                <a:tc>
                  <a:txBody>
                    <a:bodyPr/>
                    <a:lstStyle/>
                    <a:p>
                      <a:r>
                        <a:rPr lang="en-GB" sz="1600" dirty="0">
                          <a:latin typeface="Cambria" panose="02040503050406030204" pitchFamily="18" charset="0"/>
                        </a:rPr>
                        <a:t>Debt Reporting</a:t>
                      </a:r>
                      <a:r>
                        <a:rPr lang="en-GB" sz="1600" baseline="0" dirty="0">
                          <a:latin typeface="Cambria" panose="02040503050406030204" pitchFamily="18" charset="0"/>
                        </a:rPr>
                        <a:t> and Evaluation</a:t>
                      </a:r>
                      <a:endParaRPr lang="en-GB" sz="1600" dirty="0">
                        <a:latin typeface="Cambria" panose="02040503050406030204" pitchFamily="18" charset="0"/>
                      </a:endParaRPr>
                    </a:p>
                  </a:txBody>
                  <a:tcPr/>
                </a:tc>
                <a:extLst>
                  <a:ext uri="{0D108BD9-81ED-4DB2-BD59-A6C34878D82A}">
                    <a16:rowId xmlns:a16="http://schemas.microsoft.com/office/drawing/2014/main" val="10005"/>
                  </a:ext>
                </a:extLst>
              </a:tr>
              <a:tr h="370840">
                <a:tc>
                  <a:txBody>
                    <a:bodyPr/>
                    <a:lstStyle/>
                    <a:p>
                      <a:r>
                        <a:rPr lang="en-GB" sz="1600" dirty="0">
                          <a:latin typeface="Cambria" panose="02040503050406030204" pitchFamily="18" charset="0"/>
                        </a:rPr>
                        <a:t>DPI-5</a:t>
                      </a:r>
                    </a:p>
                  </a:txBody>
                  <a:tcPr/>
                </a:tc>
                <a:tc>
                  <a:txBody>
                    <a:bodyPr/>
                    <a:lstStyle/>
                    <a:p>
                      <a:r>
                        <a:rPr lang="en-GB" sz="1600" dirty="0">
                          <a:latin typeface="Cambria" panose="02040503050406030204" pitchFamily="18" charset="0"/>
                        </a:rPr>
                        <a:t>Audit</a:t>
                      </a:r>
                    </a:p>
                  </a:txBody>
                  <a:tcPr/>
                </a:tc>
                <a:extLst>
                  <a:ext uri="{0D108BD9-81ED-4DB2-BD59-A6C34878D82A}">
                    <a16:rowId xmlns:a16="http://schemas.microsoft.com/office/drawing/2014/main" val="10006"/>
                  </a:ext>
                </a:extLst>
              </a:tr>
              <a:tr h="370840">
                <a:tc gridSpan="2">
                  <a:txBody>
                    <a:bodyPr/>
                    <a:lstStyle/>
                    <a:p>
                      <a:r>
                        <a:rPr lang="en-GB" sz="1600" b="1" dirty="0">
                          <a:latin typeface="Aharoni" panose="02010803020104030203" pitchFamily="2" charset="-79"/>
                          <a:cs typeface="Aharoni" panose="02010803020104030203" pitchFamily="2" charset="-79"/>
                        </a:rPr>
                        <a:t>Coordination with Macroeconomic Policies</a:t>
                      </a:r>
                    </a:p>
                  </a:txBody>
                  <a:tcPr/>
                </a:tc>
                <a:tc hMerge="1">
                  <a:txBody>
                    <a:bodyPr/>
                    <a:lstStyle/>
                    <a:p>
                      <a:endParaRPr lang="en-GB" sz="1600" dirty="0">
                        <a:latin typeface="Cambria" panose="02040503050406030204" pitchFamily="18" charset="0"/>
                      </a:endParaRPr>
                    </a:p>
                  </a:txBody>
                  <a:tcPr/>
                </a:tc>
                <a:extLst>
                  <a:ext uri="{0D108BD9-81ED-4DB2-BD59-A6C34878D82A}">
                    <a16:rowId xmlns:a16="http://schemas.microsoft.com/office/drawing/2014/main" val="10007"/>
                  </a:ext>
                </a:extLst>
              </a:tr>
              <a:tr h="370840">
                <a:tc>
                  <a:txBody>
                    <a:bodyPr/>
                    <a:lstStyle/>
                    <a:p>
                      <a:r>
                        <a:rPr lang="en-GB" sz="1600" dirty="0">
                          <a:latin typeface="Cambria" panose="02040503050406030204" pitchFamily="18" charset="0"/>
                        </a:rPr>
                        <a:t>DPI-6</a:t>
                      </a:r>
                    </a:p>
                  </a:txBody>
                  <a:tcPr/>
                </a:tc>
                <a:tc>
                  <a:txBody>
                    <a:bodyPr/>
                    <a:lstStyle/>
                    <a:p>
                      <a:r>
                        <a:rPr lang="en-GB" sz="1600" dirty="0">
                          <a:latin typeface="Cambria" panose="02040503050406030204" pitchFamily="18" charset="0"/>
                        </a:rPr>
                        <a:t>Coordination with Fiscal Policy </a:t>
                      </a:r>
                    </a:p>
                  </a:txBody>
                  <a:tcPr/>
                </a:tc>
                <a:extLst>
                  <a:ext uri="{0D108BD9-81ED-4DB2-BD59-A6C34878D82A}">
                    <a16:rowId xmlns:a16="http://schemas.microsoft.com/office/drawing/2014/main" val="10008"/>
                  </a:ext>
                </a:extLst>
              </a:tr>
              <a:tr h="370840">
                <a:tc>
                  <a:txBody>
                    <a:bodyPr/>
                    <a:lstStyle/>
                    <a:p>
                      <a:r>
                        <a:rPr lang="en-GB" sz="1600" dirty="0">
                          <a:latin typeface="Cambria" panose="02040503050406030204" pitchFamily="18" charset="0"/>
                        </a:rPr>
                        <a:t>DPI-7</a:t>
                      </a:r>
                    </a:p>
                  </a:txBody>
                  <a:tcPr/>
                </a:tc>
                <a:tc>
                  <a:txBody>
                    <a:bodyPr/>
                    <a:lstStyle/>
                    <a:p>
                      <a:r>
                        <a:rPr lang="en-GB" sz="1600" dirty="0">
                          <a:latin typeface="Cambria" panose="02040503050406030204" pitchFamily="18" charset="0"/>
                        </a:rPr>
                        <a:t>Coordination with Monetary Policy</a:t>
                      </a:r>
                    </a:p>
                  </a:txBody>
                  <a:tcPr/>
                </a:tc>
                <a:extLst>
                  <a:ext uri="{0D108BD9-81ED-4DB2-BD59-A6C34878D82A}">
                    <a16:rowId xmlns:a16="http://schemas.microsoft.com/office/drawing/2014/main" val="10009"/>
                  </a:ext>
                </a:extLst>
              </a:tr>
            </a:tbl>
          </a:graphicData>
        </a:graphic>
      </p:graphicFrame>
      <p:sp>
        <p:nvSpPr>
          <p:cNvPr id="5" name="Slide Number Placeholder 4"/>
          <p:cNvSpPr>
            <a:spLocks noGrp="1"/>
          </p:cNvSpPr>
          <p:nvPr>
            <p:ph type="sldNum" sz="quarter" idx="12"/>
          </p:nvPr>
        </p:nvSpPr>
        <p:spPr/>
        <p:txBody>
          <a:bodyPr/>
          <a:lstStyle/>
          <a:p>
            <a:fld id="{401CF334-2D5C-4859-84A6-CA7E6E43FAEB}" type="slidenum">
              <a:rPr lang="en-US" smtClean="0"/>
              <a:t>18</a:t>
            </a:fld>
            <a:endParaRPr lang="en-US"/>
          </a:p>
        </p:txBody>
      </p:sp>
    </p:spTree>
    <p:extLst>
      <p:ext uri="{BB962C8B-B14F-4D97-AF65-F5344CB8AC3E}">
        <p14:creationId xmlns:p14="http://schemas.microsoft.com/office/powerpoint/2010/main" val="2053702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08364" y="895337"/>
            <a:ext cx="10972800" cy="781811"/>
          </a:xfrm>
        </p:spPr>
        <p:txBody>
          <a:bodyPr>
            <a:noAutofit/>
          </a:bodyPr>
          <a:lstStyle/>
          <a:p>
            <a:r>
              <a:rPr lang="en-GB" sz="2000" b="1" dirty="0">
                <a:solidFill>
                  <a:schemeClr val="accent6">
                    <a:lumMod val="75000"/>
                  </a:schemeClr>
                </a:solidFill>
                <a:latin typeface="Arial Black" panose="020B0A04020102020204" pitchFamily="34" charset="0"/>
              </a:rPr>
              <a:t>Debt Management Performance Assessment (</a:t>
            </a:r>
            <a:r>
              <a:rPr lang="en-GB" sz="2000" b="1" dirty="0" err="1">
                <a:solidFill>
                  <a:schemeClr val="accent6">
                    <a:lumMod val="75000"/>
                  </a:schemeClr>
                </a:solidFill>
                <a:latin typeface="Arial Black" panose="020B0A04020102020204" pitchFamily="34" charset="0"/>
              </a:rPr>
              <a:t>DeMPA</a:t>
            </a:r>
            <a:r>
              <a:rPr lang="en-GB" sz="2000" b="1" dirty="0">
                <a:solidFill>
                  <a:schemeClr val="accent6">
                    <a:lumMod val="75000"/>
                  </a:schemeClr>
                </a:solidFill>
                <a:latin typeface="Arial Black" panose="020B0A04020102020204" pitchFamily="34" charset="0"/>
              </a:rPr>
              <a:t>) Methodology</a:t>
            </a:r>
            <a:endParaRPr lang="en-US" sz="2000" b="1" dirty="0">
              <a:solidFill>
                <a:schemeClr val="accent6">
                  <a:lumMod val="75000"/>
                </a:schemeClr>
              </a:solidFill>
              <a:latin typeface="Arial Black" panose="020B0A04020102020204" pitchFamily="34" charset="0"/>
            </a:endParaRPr>
          </a:p>
        </p:txBody>
      </p:sp>
      <p:sp>
        <p:nvSpPr>
          <p:cNvPr id="2" name="Content Placeholder 1"/>
          <p:cNvSpPr>
            <a:spLocks noGrp="1"/>
          </p:cNvSpPr>
          <p:nvPr>
            <p:ph idx="1"/>
          </p:nvPr>
        </p:nvSpPr>
        <p:spPr>
          <a:xfrm>
            <a:off x="703120" y="1686097"/>
            <a:ext cx="10972800" cy="5026430"/>
          </a:xfrm>
        </p:spPr>
        <p:txBody>
          <a:bodyPr>
            <a:normAutofit/>
          </a:bodyPr>
          <a:lstStyle/>
          <a:p>
            <a:pPr marL="0" indent="0" algn="just">
              <a:lnSpc>
                <a:spcPct val="107000"/>
              </a:lnSpc>
              <a:spcAft>
                <a:spcPts val="0"/>
              </a:spcAft>
              <a:buNone/>
            </a:pPr>
            <a:r>
              <a:rPr lang="en-GB" sz="1600" b="1" dirty="0">
                <a:solidFill>
                  <a:schemeClr val="accent1"/>
                </a:solidFill>
                <a:latin typeface="Aharoni" panose="02010803020104030203" pitchFamily="2" charset="-79"/>
                <a:cs typeface="Aharoni" panose="02010803020104030203" pitchFamily="2" charset="-79"/>
              </a:rPr>
              <a:t>                  </a:t>
            </a:r>
          </a:p>
          <a:p>
            <a:pPr marL="0" indent="0" algn="just">
              <a:lnSpc>
                <a:spcPct val="107000"/>
              </a:lnSpc>
              <a:spcAft>
                <a:spcPts val="0"/>
              </a:spcAft>
              <a:buNone/>
            </a:pPr>
            <a:r>
              <a:rPr lang="en-GB" sz="1600" b="1" dirty="0">
                <a:solidFill>
                  <a:schemeClr val="accent1"/>
                </a:solidFill>
                <a:latin typeface="Aharoni" panose="02010803020104030203" pitchFamily="2" charset="-79"/>
                <a:cs typeface="Aharoni" panose="02010803020104030203" pitchFamily="2" charset="-79"/>
              </a:rPr>
              <a:t>                 </a:t>
            </a:r>
            <a:r>
              <a:rPr lang="en-GB" sz="1600" b="1" dirty="0">
                <a:solidFill>
                  <a:schemeClr val="accent4">
                    <a:lumMod val="75000"/>
                  </a:schemeClr>
                </a:solidFill>
                <a:latin typeface="Arial Black" panose="020B0A04020102020204" pitchFamily="34" charset="0"/>
                <a:cs typeface="Aharoni" panose="02010803020104030203" pitchFamily="2" charset="-79"/>
              </a:rPr>
              <a:t>Debt Management Performance Indicators </a:t>
            </a:r>
          </a:p>
          <a:p>
            <a:pPr marL="0" indent="0" algn="just">
              <a:buNone/>
            </a:pPr>
            <a:endParaRPr lang="en-GB" sz="2000" dirty="0"/>
          </a:p>
        </p:txBody>
      </p:sp>
      <p:graphicFrame>
        <p:nvGraphicFramePr>
          <p:cNvPr id="4" name="Table 3"/>
          <p:cNvGraphicFramePr>
            <a:graphicFrameLocks noGrp="1"/>
          </p:cNvGraphicFramePr>
          <p:nvPr>
            <p:extLst>
              <p:ext uri="{D42A27DB-BD31-4B8C-83A1-F6EECF244321}">
                <p14:modId xmlns:p14="http://schemas.microsoft.com/office/powerpoint/2010/main" val="3183690393"/>
              </p:ext>
            </p:extLst>
          </p:nvPr>
        </p:nvGraphicFramePr>
        <p:xfrm>
          <a:off x="1711035" y="2349847"/>
          <a:ext cx="8513619" cy="4079240"/>
        </p:xfrm>
        <a:graphic>
          <a:graphicData uri="http://schemas.openxmlformats.org/drawingml/2006/table">
            <a:tbl>
              <a:tblPr firstRow="1" bandRow="1">
                <a:tableStyleId>{5940675A-B579-460E-94D1-54222C63F5DA}</a:tableStyleId>
              </a:tblPr>
              <a:tblGrid>
                <a:gridCol w="1742323">
                  <a:extLst>
                    <a:ext uri="{9D8B030D-6E8A-4147-A177-3AD203B41FA5}">
                      <a16:colId xmlns:a16="http://schemas.microsoft.com/office/drawing/2014/main" val="20000"/>
                    </a:ext>
                  </a:extLst>
                </a:gridCol>
                <a:gridCol w="6771296">
                  <a:extLst>
                    <a:ext uri="{9D8B030D-6E8A-4147-A177-3AD203B41FA5}">
                      <a16:colId xmlns:a16="http://schemas.microsoft.com/office/drawing/2014/main" val="20001"/>
                    </a:ext>
                  </a:extLst>
                </a:gridCol>
              </a:tblGrid>
              <a:tr h="370840">
                <a:tc>
                  <a:txBody>
                    <a:bodyPr/>
                    <a:lstStyle/>
                    <a:p>
                      <a:r>
                        <a:rPr lang="en-GB" b="1" dirty="0"/>
                        <a:t>Number </a:t>
                      </a:r>
                    </a:p>
                  </a:txBody>
                  <a:tcPr>
                    <a:solidFill>
                      <a:schemeClr val="accent4">
                        <a:lumMod val="40000"/>
                        <a:lumOff val="60000"/>
                      </a:schemeClr>
                    </a:solidFill>
                  </a:tcPr>
                </a:tc>
                <a:tc>
                  <a:txBody>
                    <a:bodyPr/>
                    <a:lstStyle/>
                    <a:p>
                      <a:r>
                        <a:rPr lang="en-GB" b="1" dirty="0"/>
                        <a:t>Title </a:t>
                      </a:r>
                    </a:p>
                  </a:txBody>
                  <a:tcPr>
                    <a:solidFill>
                      <a:schemeClr val="accent4">
                        <a:lumMod val="40000"/>
                        <a:lumOff val="60000"/>
                      </a:schemeClr>
                    </a:solidFill>
                  </a:tcPr>
                </a:tc>
                <a:extLst>
                  <a:ext uri="{0D108BD9-81ED-4DB2-BD59-A6C34878D82A}">
                    <a16:rowId xmlns:a16="http://schemas.microsoft.com/office/drawing/2014/main" val="10000"/>
                  </a:ext>
                </a:extLst>
              </a:tr>
              <a:tr h="37084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Borrowing and Related Financing Activities</a:t>
                      </a:r>
                    </a:p>
                  </a:txBody>
                  <a:tcPr/>
                </a:tc>
                <a:tc hMerge="1">
                  <a:txBody>
                    <a:bodyPr/>
                    <a:lstStyle/>
                    <a:p>
                      <a:endParaRPr lang="en-GB" dirty="0"/>
                    </a:p>
                  </a:txBody>
                  <a:tcPr/>
                </a:tc>
                <a:extLst>
                  <a:ext uri="{0D108BD9-81ED-4DB2-BD59-A6C34878D82A}">
                    <a16:rowId xmlns:a16="http://schemas.microsoft.com/office/drawing/2014/main" val="10001"/>
                  </a:ext>
                </a:extLst>
              </a:tr>
              <a:tr h="370840">
                <a:tc>
                  <a:txBody>
                    <a:bodyPr/>
                    <a:lstStyle/>
                    <a:p>
                      <a:r>
                        <a:rPr lang="en-GB" sz="1600" dirty="0">
                          <a:solidFill>
                            <a:schemeClr val="tx1"/>
                          </a:solidFill>
                          <a:latin typeface="Cambria" panose="02040503050406030204" pitchFamily="18" charset="0"/>
                        </a:rPr>
                        <a:t>DPI-8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Domestic Borrowing</a:t>
                      </a:r>
                    </a:p>
                  </a:txBody>
                  <a:tcPr/>
                </a:tc>
                <a:extLst>
                  <a:ext uri="{0D108BD9-81ED-4DB2-BD59-A6C34878D82A}">
                    <a16:rowId xmlns:a16="http://schemas.microsoft.com/office/drawing/2014/main" val="10002"/>
                  </a:ext>
                </a:extLst>
              </a:tr>
              <a:tr h="370840">
                <a:tc>
                  <a:txBody>
                    <a:bodyPr/>
                    <a:lstStyle/>
                    <a:p>
                      <a:r>
                        <a:rPr lang="en-GB" sz="1600" dirty="0">
                          <a:solidFill>
                            <a:schemeClr val="tx1"/>
                          </a:solidFill>
                          <a:latin typeface="Cambria" panose="02040503050406030204" pitchFamily="18" charset="0"/>
                        </a:rPr>
                        <a:t>DPI-9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External Borrowing</a:t>
                      </a:r>
                    </a:p>
                  </a:txBody>
                  <a:tcPr/>
                </a:tc>
                <a:extLst>
                  <a:ext uri="{0D108BD9-81ED-4DB2-BD59-A6C34878D82A}">
                    <a16:rowId xmlns:a16="http://schemas.microsoft.com/office/drawing/2014/main" val="10003"/>
                  </a:ext>
                </a:extLst>
              </a:tr>
              <a:tr h="370840">
                <a:tc>
                  <a:txBody>
                    <a:bodyPr/>
                    <a:lstStyle/>
                    <a:p>
                      <a:r>
                        <a:rPr lang="en-GB" sz="1600" dirty="0">
                          <a:solidFill>
                            <a:schemeClr val="tx1"/>
                          </a:solidFill>
                          <a:latin typeface="Cambria" panose="02040503050406030204" pitchFamily="18" charset="0"/>
                        </a:rPr>
                        <a:t>DPI-10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Loan Guarantees, On-lending and Derivatives</a:t>
                      </a:r>
                    </a:p>
                  </a:txBody>
                  <a:tcPr/>
                </a:tc>
                <a:extLst>
                  <a:ext uri="{0D108BD9-81ED-4DB2-BD59-A6C34878D82A}">
                    <a16:rowId xmlns:a16="http://schemas.microsoft.com/office/drawing/2014/main" val="10004"/>
                  </a:ext>
                </a:extLst>
              </a:tr>
              <a:tr h="370840">
                <a:tc gridSpan="2">
                  <a:txBody>
                    <a:bodyPr/>
                    <a:lstStyle/>
                    <a:p>
                      <a:r>
                        <a:rPr lang="en-GB" sz="1600" b="1" dirty="0">
                          <a:solidFill>
                            <a:schemeClr val="tx1"/>
                          </a:solidFill>
                          <a:latin typeface="Cambria" panose="02040503050406030204" pitchFamily="18" charset="0"/>
                        </a:rPr>
                        <a:t>Cash Flow Forecasting and Cash Balance Management </a:t>
                      </a:r>
                    </a:p>
                  </a:txBody>
                  <a:tcPr/>
                </a:tc>
                <a:tc hMerge="1">
                  <a:txBody>
                    <a:bodyPr/>
                    <a:lstStyle/>
                    <a:p>
                      <a:endParaRPr lang="en-GB" sz="1600" dirty="0">
                        <a:solidFill>
                          <a:schemeClr val="tx1"/>
                        </a:solidFill>
                        <a:latin typeface="Cambria" panose="02040503050406030204" pitchFamily="18" charset="0"/>
                      </a:endParaRPr>
                    </a:p>
                  </a:txBody>
                  <a:tcPr/>
                </a:tc>
                <a:extLst>
                  <a:ext uri="{0D108BD9-81ED-4DB2-BD59-A6C34878D82A}">
                    <a16:rowId xmlns:a16="http://schemas.microsoft.com/office/drawing/2014/main" val="10005"/>
                  </a:ext>
                </a:extLst>
              </a:tr>
              <a:tr h="370840">
                <a:tc>
                  <a:txBody>
                    <a:bodyPr/>
                    <a:lstStyle/>
                    <a:p>
                      <a:r>
                        <a:rPr lang="en-GB" sz="1600" dirty="0">
                          <a:solidFill>
                            <a:schemeClr val="tx1"/>
                          </a:solidFill>
                          <a:latin typeface="Cambria" panose="02040503050406030204" pitchFamily="18" charset="0"/>
                        </a:rPr>
                        <a:t>DPI-11</a:t>
                      </a:r>
                    </a:p>
                  </a:txBody>
                  <a:tcPr/>
                </a:tc>
                <a:tc>
                  <a:txBody>
                    <a:bodyPr/>
                    <a:lstStyle/>
                    <a:p>
                      <a:r>
                        <a:rPr lang="en-GB" sz="1600" dirty="0">
                          <a:solidFill>
                            <a:schemeClr val="tx1"/>
                          </a:solidFill>
                          <a:latin typeface="Cambria" panose="02040503050406030204" pitchFamily="18" charset="0"/>
                        </a:rPr>
                        <a:t>Cash</a:t>
                      </a:r>
                      <a:r>
                        <a:rPr lang="en-GB" sz="1600" baseline="0" dirty="0">
                          <a:solidFill>
                            <a:schemeClr val="tx1"/>
                          </a:solidFill>
                          <a:latin typeface="Cambria" panose="02040503050406030204" pitchFamily="18" charset="0"/>
                        </a:rPr>
                        <a:t> Flow Forecasting and Cash Balance Management </a:t>
                      </a:r>
                      <a:endParaRPr lang="en-GB" sz="1600" dirty="0">
                        <a:solidFill>
                          <a:schemeClr val="tx1"/>
                        </a:solidFill>
                        <a:latin typeface="Cambria" panose="02040503050406030204" pitchFamily="18" charset="0"/>
                      </a:endParaRPr>
                    </a:p>
                  </a:txBody>
                  <a:tcPr/>
                </a:tc>
                <a:extLst>
                  <a:ext uri="{0D108BD9-81ED-4DB2-BD59-A6C34878D82A}">
                    <a16:rowId xmlns:a16="http://schemas.microsoft.com/office/drawing/2014/main" val="10006"/>
                  </a:ext>
                </a:extLst>
              </a:tr>
              <a:tr h="370840">
                <a:tc gridSpan="2">
                  <a:txBody>
                    <a:bodyPr/>
                    <a:lstStyle/>
                    <a:p>
                      <a:r>
                        <a:rPr lang="en-GB" sz="1600" b="1" dirty="0">
                          <a:solidFill>
                            <a:schemeClr val="tx1"/>
                          </a:solidFill>
                          <a:latin typeface="Aharoni" panose="02010803020104030203" pitchFamily="2" charset="-79"/>
                          <a:cs typeface="Aharoni" panose="02010803020104030203" pitchFamily="2" charset="-79"/>
                        </a:rPr>
                        <a:t>Debt Recording and Operational Risk Management </a:t>
                      </a:r>
                    </a:p>
                  </a:txBody>
                  <a:tcPr/>
                </a:tc>
                <a:tc hMerge="1">
                  <a:txBody>
                    <a:bodyPr/>
                    <a:lstStyle/>
                    <a:p>
                      <a:endParaRPr lang="en-GB" sz="1600" dirty="0">
                        <a:solidFill>
                          <a:schemeClr val="tx1"/>
                        </a:solidFill>
                        <a:latin typeface="Cambria" panose="02040503050406030204" pitchFamily="18" charset="0"/>
                      </a:endParaRPr>
                    </a:p>
                  </a:txBody>
                  <a:tcPr/>
                </a:tc>
                <a:extLst>
                  <a:ext uri="{0D108BD9-81ED-4DB2-BD59-A6C34878D82A}">
                    <a16:rowId xmlns:a16="http://schemas.microsoft.com/office/drawing/2014/main" val="10007"/>
                  </a:ext>
                </a:extLst>
              </a:tr>
              <a:tr h="370840">
                <a:tc>
                  <a:txBody>
                    <a:bodyPr/>
                    <a:lstStyle/>
                    <a:p>
                      <a:r>
                        <a:rPr lang="en-GB" sz="1600" dirty="0">
                          <a:solidFill>
                            <a:schemeClr val="tx1"/>
                          </a:solidFill>
                          <a:latin typeface="Cambria" panose="02040503050406030204" pitchFamily="18" charset="0"/>
                        </a:rPr>
                        <a:t>DPI-12</a:t>
                      </a:r>
                    </a:p>
                  </a:txBody>
                  <a:tcPr/>
                </a:tc>
                <a:tc>
                  <a:txBody>
                    <a:bodyPr/>
                    <a:lstStyle/>
                    <a:p>
                      <a:r>
                        <a:rPr lang="en-GB" sz="1600" dirty="0">
                          <a:solidFill>
                            <a:schemeClr val="tx1"/>
                          </a:solidFill>
                          <a:latin typeface="Cambria" panose="02040503050406030204" pitchFamily="18" charset="0"/>
                        </a:rPr>
                        <a:t>Debt Administration</a:t>
                      </a:r>
                      <a:r>
                        <a:rPr lang="en-GB" sz="1600" baseline="0" dirty="0">
                          <a:solidFill>
                            <a:schemeClr val="tx1"/>
                          </a:solidFill>
                          <a:latin typeface="Cambria" panose="02040503050406030204" pitchFamily="18" charset="0"/>
                        </a:rPr>
                        <a:t> and Data Security</a:t>
                      </a:r>
                      <a:endParaRPr lang="en-GB" sz="1600" dirty="0">
                        <a:solidFill>
                          <a:schemeClr val="tx1"/>
                        </a:solidFill>
                        <a:latin typeface="Cambria" panose="02040503050406030204" pitchFamily="18" charset="0"/>
                      </a:endParaRPr>
                    </a:p>
                  </a:txBody>
                  <a:tcPr/>
                </a:tc>
                <a:extLst>
                  <a:ext uri="{0D108BD9-81ED-4DB2-BD59-A6C34878D82A}">
                    <a16:rowId xmlns:a16="http://schemas.microsoft.com/office/drawing/2014/main" val="10008"/>
                  </a:ext>
                </a:extLst>
              </a:tr>
              <a:tr h="370840">
                <a:tc>
                  <a:txBody>
                    <a:bodyPr/>
                    <a:lstStyle/>
                    <a:p>
                      <a:r>
                        <a:rPr lang="en-GB" sz="1600" dirty="0">
                          <a:solidFill>
                            <a:schemeClr val="tx1"/>
                          </a:solidFill>
                          <a:latin typeface="Cambria" panose="02040503050406030204" pitchFamily="18" charset="0"/>
                        </a:rPr>
                        <a:t>DPI-13</a:t>
                      </a:r>
                    </a:p>
                  </a:txBody>
                  <a:tcPr/>
                </a:tc>
                <a:tc>
                  <a:txBody>
                    <a:bodyPr/>
                    <a:lstStyle/>
                    <a:p>
                      <a:r>
                        <a:rPr lang="en-GB" sz="1600" dirty="0">
                          <a:solidFill>
                            <a:schemeClr val="tx1"/>
                          </a:solidFill>
                          <a:latin typeface="Cambria" panose="02040503050406030204" pitchFamily="18" charset="0"/>
                        </a:rPr>
                        <a:t>Segregation of Duties, Staff Capacity, and Business Continuity</a:t>
                      </a:r>
                    </a:p>
                  </a:txBody>
                  <a:tcPr/>
                </a:tc>
                <a:extLst>
                  <a:ext uri="{0D108BD9-81ED-4DB2-BD59-A6C34878D82A}">
                    <a16:rowId xmlns:a16="http://schemas.microsoft.com/office/drawing/2014/main" val="10009"/>
                  </a:ext>
                </a:extLst>
              </a:tr>
              <a:tr h="370840">
                <a:tc>
                  <a:txBody>
                    <a:bodyPr/>
                    <a:lstStyle/>
                    <a:p>
                      <a:r>
                        <a:rPr lang="en-GB" sz="1600" dirty="0">
                          <a:solidFill>
                            <a:schemeClr val="tx1"/>
                          </a:solidFill>
                          <a:latin typeface="Cambria" panose="02040503050406030204" pitchFamily="18" charset="0"/>
                        </a:rPr>
                        <a:t>DPI-14</a:t>
                      </a:r>
                    </a:p>
                  </a:txBody>
                  <a:tcPr/>
                </a:tc>
                <a:tc>
                  <a:txBody>
                    <a:bodyPr/>
                    <a:lstStyle/>
                    <a:p>
                      <a:r>
                        <a:rPr lang="en-GB" sz="1600" dirty="0">
                          <a:solidFill>
                            <a:schemeClr val="tx1"/>
                          </a:solidFill>
                          <a:latin typeface="Cambria" panose="02040503050406030204" pitchFamily="18" charset="0"/>
                        </a:rPr>
                        <a:t>Debt and Debt-Related Records</a:t>
                      </a:r>
                    </a:p>
                  </a:txBody>
                  <a:tcPr/>
                </a:tc>
                <a:extLst>
                  <a:ext uri="{0D108BD9-81ED-4DB2-BD59-A6C34878D82A}">
                    <a16:rowId xmlns:a16="http://schemas.microsoft.com/office/drawing/2014/main" val="10010"/>
                  </a:ext>
                </a:extLst>
              </a:tr>
            </a:tbl>
          </a:graphicData>
        </a:graphic>
      </p:graphicFrame>
      <p:sp>
        <p:nvSpPr>
          <p:cNvPr id="5" name="Slide Number Placeholder 4"/>
          <p:cNvSpPr>
            <a:spLocks noGrp="1"/>
          </p:cNvSpPr>
          <p:nvPr>
            <p:ph type="sldNum" sz="quarter" idx="12"/>
          </p:nvPr>
        </p:nvSpPr>
        <p:spPr/>
        <p:txBody>
          <a:bodyPr/>
          <a:lstStyle/>
          <a:p>
            <a:fld id="{401CF334-2D5C-4859-84A6-CA7E6E43FAEB}" type="slidenum">
              <a:rPr lang="en-US" smtClean="0"/>
              <a:t>19</a:t>
            </a:fld>
            <a:endParaRPr lang="en-US"/>
          </a:p>
        </p:txBody>
      </p:sp>
    </p:spTree>
    <p:extLst>
      <p:ext uri="{BB962C8B-B14F-4D97-AF65-F5344CB8AC3E}">
        <p14:creationId xmlns:p14="http://schemas.microsoft.com/office/powerpoint/2010/main" val="3591605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solidFill>
                  <a:schemeClr val="accent6">
                    <a:lumMod val="75000"/>
                  </a:schemeClr>
                </a:solidFill>
                <a:latin typeface="Arial Black" panose="020B0A04020102020204" pitchFamily="34" charset="0"/>
              </a:rPr>
              <a:t>Outline</a:t>
            </a:r>
          </a:p>
        </p:txBody>
      </p:sp>
      <p:sp>
        <p:nvSpPr>
          <p:cNvPr id="2" name="Content Placeholder 1"/>
          <p:cNvSpPr>
            <a:spLocks noGrp="1"/>
          </p:cNvSpPr>
          <p:nvPr>
            <p:ph idx="1"/>
          </p:nvPr>
        </p:nvSpPr>
        <p:spPr/>
        <p:txBody>
          <a:bodyPr>
            <a:normAutofit fontScale="92500" lnSpcReduction="20000"/>
          </a:bodyPr>
          <a:lstStyle/>
          <a:p>
            <a:pPr marL="0" indent="0">
              <a:buNone/>
            </a:pPr>
            <a:r>
              <a:rPr lang="en-US" sz="2400" dirty="0">
                <a:solidFill>
                  <a:schemeClr val="accent2">
                    <a:lumMod val="50000"/>
                  </a:schemeClr>
                </a:solidFill>
              </a:rPr>
              <a:t>I.  What is Public Debt?</a:t>
            </a:r>
          </a:p>
          <a:p>
            <a:pPr marL="0" indent="0">
              <a:buNone/>
            </a:pPr>
            <a:endParaRPr lang="en-US" sz="800" dirty="0">
              <a:solidFill>
                <a:schemeClr val="accent2">
                  <a:lumMod val="50000"/>
                </a:schemeClr>
              </a:solidFill>
            </a:endParaRPr>
          </a:p>
          <a:p>
            <a:pPr marL="0" indent="0">
              <a:buNone/>
            </a:pPr>
            <a:r>
              <a:rPr lang="en-US" sz="2400" dirty="0">
                <a:solidFill>
                  <a:schemeClr val="accent2">
                    <a:lumMod val="50000"/>
                  </a:schemeClr>
                </a:solidFill>
              </a:rPr>
              <a:t>II. Public Debt Management </a:t>
            </a:r>
          </a:p>
          <a:p>
            <a:pPr lvl="1">
              <a:buFont typeface="Wingdings" panose="05000000000000000000" pitchFamily="2" charset="2"/>
              <a:buChar char="v"/>
            </a:pPr>
            <a:r>
              <a:rPr lang="en-US" sz="1900" dirty="0">
                <a:solidFill>
                  <a:schemeClr val="accent6">
                    <a:lumMod val="50000"/>
                  </a:schemeClr>
                </a:solidFill>
              </a:rPr>
              <a:t>What is Public Debt Management?</a:t>
            </a:r>
          </a:p>
          <a:p>
            <a:pPr lvl="1">
              <a:buFont typeface="Wingdings" panose="05000000000000000000" pitchFamily="2" charset="2"/>
              <a:buChar char="v"/>
            </a:pPr>
            <a:r>
              <a:rPr lang="en-US" sz="1900" dirty="0">
                <a:solidFill>
                  <a:schemeClr val="accent6">
                    <a:lumMod val="50000"/>
                  </a:schemeClr>
                </a:solidFill>
              </a:rPr>
              <a:t>Objectives of Public Debt Management </a:t>
            </a:r>
          </a:p>
          <a:p>
            <a:pPr lvl="1">
              <a:buFont typeface="Wingdings" panose="05000000000000000000" pitchFamily="2" charset="2"/>
              <a:buChar char="v"/>
            </a:pPr>
            <a:r>
              <a:rPr lang="en-US" sz="1900" dirty="0">
                <a:solidFill>
                  <a:schemeClr val="accent6">
                    <a:lumMod val="50000"/>
                  </a:schemeClr>
                </a:solidFill>
              </a:rPr>
              <a:t>Importance of Public debt Management</a:t>
            </a:r>
          </a:p>
          <a:p>
            <a:pPr lvl="1">
              <a:buFont typeface="Wingdings" panose="05000000000000000000" pitchFamily="2" charset="2"/>
              <a:buChar char="v"/>
            </a:pPr>
            <a:r>
              <a:rPr lang="en-US" sz="1900" dirty="0">
                <a:solidFill>
                  <a:schemeClr val="accent6">
                    <a:lumMod val="50000"/>
                  </a:schemeClr>
                </a:solidFill>
              </a:rPr>
              <a:t>Risks encountered in public debt management </a:t>
            </a:r>
          </a:p>
          <a:p>
            <a:pPr marL="393192" lvl="1" indent="0">
              <a:buNone/>
            </a:pPr>
            <a:endParaRPr lang="en-US" sz="800" dirty="0">
              <a:solidFill>
                <a:schemeClr val="accent2">
                  <a:lumMod val="50000"/>
                </a:schemeClr>
              </a:solidFill>
            </a:endParaRPr>
          </a:p>
          <a:p>
            <a:pPr marL="0" indent="0">
              <a:buNone/>
            </a:pPr>
            <a:r>
              <a:rPr lang="en-US" sz="2400" dirty="0">
                <a:solidFill>
                  <a:schemeClr val="accent2">
                    <a:lumMod val="50000"/>
                  </a:schemeClr>
                </a:solidFill>
              </a:rPr>
              <a:t>III. Summary &amp; Recommendations of IMF Revised Guidelines on Public  Debt Management</a:t>
            </a:r>
          </a:p>
          <a:p>
            <a:pPr marL="0" indent="0">
              <a:buNone/>
            </a:pPr>
            <a:endParaRPr lang="en-US" sz="800" dirty="0">
              <a:solidFill>
                <a:schemeClr val="accent2">
                  <a:lumMod val="50000"/>
                </a:schemeClr>
              </a:solidFill>
            </a:endParaRPr>
          </a:p>
          <a:p>
            <a:pPr marL="0" indent="0">
              <a:buNone/>
            </a:pPr>
            <a:r>
              <a:rPr lang="en-GB" sz="2400" dirty="0">
                <a:solidFill>
                  <a:schemeClr val="accent2">
                    <a:lumMod val="50000"/>
                  </a:schemeClr>
                </a:solidFill>
              </a:rPr>
              <a:t>IV. Summary of Debt Management Performance Assessment Methodology </a:t>
            </a:r>
          </a:p>
          <a:p>
            <a:pPr marL="0" indent="0">
              <a:buNone/>
            </a:pPr>
            <a:endParaRPr lang="en-US" sz="800" dirty="0">
              <a:solidFill>
                <a:schemeClr val="accent2">
                  <a:lumMod val="50000"/>
                </a:schemeClr>
              </a:solidFill>
            </a:endParaRPr>
          </a:p>
          <a:p>
            <a:pPr marL="0" indent="0">
              <a:buNone/>
            </a:pPr>
            <a:r>
              <a:rPr lang="en-US" sz="2400" dirty="0">
                <a:solidFill>
                  <a:schemeClr val="accent2">
                    <a:lumMod val="50000"/>
                  </a:schemeClr>
                </a:solidFill>
              </a:rPr>
              <a:t>V. Essentials of Contingent Liabilities Management</a:t>
            </a:r>
          </a:p>
          <a:p>
            <a:pPr marL="0" indent="0">
              <a:buNone/>
            </a:pPr>
            <a:endParaRPr lang="en-US" sz="800" dirty="0">
              <a:solidFill>
                <a:schemeClr val="accent2">
                  <a:lumMod val="50000"/>
                </a:schemeClr>
              </a:solidFill>
            </a:endParaRPr>
          </a:p>
          <a:p>
            <a:pPr marL="0" indent="0">
              <a:buNone/>
            </a:pPr>
            <a:r>
              <a:rPr lang="en-US" sz="2400" dirty="0">
                <a:solidFill>
                  <a:schemeClr val="accent2">
                    <a:lumMod val="50000"/>
                  </a:schemeClr>
                </a:solidFill>
              </a:rPr>
              <a:t>VI. Country Experience: </a:t>
            </a:r>
            <a:r>
              <a:rPr lang="en-GB" sz="2400" dirty="0">
                <a:solidFill>
                  <a:schemeClr val="accent2">
                    <a:lumMod val="50000"/>
                  </a:schemeClr>
                </a:solidFill>
              </a:rPr>
              <a:t>Overview of  Public Debt Management in Nigeria</a:t>
            </a:r>
          </a:p>
          <a:p>
            <a:pPr marL="0" indent="0">
              <a:buNone/>
            </a:pPr>
            <a:endParaRPr lang="en-GB" sz="800" dirty="0">
              <a:solidFill>
                <a:schemeClr val="accent2">
                  <a:lumMod val="50000"/>
                </a:schemeClr>
              </a:solidFill>
            </a:endParaRPr>
          </a:p>
          <a:p>
            <a:pPr marL="0" indent="0">
              <a:buNone/>
            </a:pPr>
            <a:r>
              <a:rPr lang="en-GB" sz="2400" dirty="0">
                <a:solidFill>
                  <a:schemeClr val="accent2">
                    <a:lumMod val="50000"/>
                  </a:schemeClr>
                </a:solidFill>
              </a:rPr>
              <a:t>VII. Conclusion </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2</a:t>
            </a:fld>
            <a:endParaRPr lang="en-US"/>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CF1B1-3E75-4E8A-8DC1-F6F6B4572C67}"/>
              </a:ext>
            </a:extLst>
          </p:cNvPr>
          <p:cNvSpPr>
            <a:spLocks noGrp="1"/>
          </p:cNvSpPr>
          <p:nvPr>
            <p:ph type="title"/>
          </p:nvPr>
        </p:nvSpPr>
        <p:spPr>
          <a:xfrm>
            <a:off x="609600" y="676923"/>
            <a:ext cx="11256817" cy="1143000"/>
          </a:xfrm>
        </p:spPr>
        <p:txBody>
          <a:bodyPr>
            <a:noAutofit/>
          </a:bodyPr>
          <a:lstStyle/>
          <a:p>
            <a:r>
              <a:rPr lang="en-US" sz="3000" b="1" dirty="0">
                <a:solidFill>
                  <a:schemeClr val="accent6">
                    <a:lumMod val="75000"/>
                  </a:schemeClr>
                </a:solidFill>
                <a:latin typeface="Arial Black" panose="020B0A04020102020204" pitchFamily="34" charset="0"/>
              </a:rPr>
              <a:t>V. Essentials of Contingent Liabilities Management</a:t>
            </a:r>
          </a:p>
        </p:txBody>
      </p:sp>
      <p:sp>
        <p:nvSpPr>
          <p:cNvPr id="3" name="Content Placeholder 2">
            <a:extLst>
              <a:ext uri="{FF2B5EF4-FFF2-40B4-BE49-F238E27FC236}">
                <a16:creationId xmlns:a16="http://schemas.microsoft.com/office/drawing/2014/main" id="{1A3B85A4-5554-4133-9E25-4619A663CC6F}"/>
              </a:ext>
            </a:extLst>
          </p:cNvPr>
          <p:cNvSpPr>
            <a:spLocks noGrp="1"/>
          </p:cNvSpPr>
          <p:nvPr>
            <p:ph idx="1"/>
          </p:nvPr>
        </p:nvSpPr>
        <p:spPr>
          <a:xfrm>
            <a:off x="751608" y="2129486"/>
            <a:ext cx="10972800" cy="3917302"/>
          </a:xfrm>
        </p:spPr>
        <p:txBody>
          <a:bodyPr>
            <a:normAutofit lnSpcReduction="10000"/>
          </a:bodyPr>
          <a:lstStyle/>
          <a:p>
            <a:pPr lvl="0" algn="just">
              <a:buClr>
                <a:srgbClr val="A28E6A">
                  <a:lumMod val="50000"/>
                </a:srgbClr>
              </a:buClr>
            </a:pPr>
            <a:r>
              <a:rPr lang="en-GB" sz="1800" b="1" dirty="0"/>
              <a:t>Contingent liabilities (CLs) are obligations that do not arise unless particular discrete events occur in the future. </a:t>
            </a:r>
          </a:p>
          <a:p>
            <a:pPr lvl="0" algn="just">
              <a:buClr>
                <a:srgbClr val="A28E6A">
                  <a:lumMod val="50000"/>
                </a:srgbClr>
              </a:buClr>
            </a:pPr>
            <a:endParaRPr lang="en-GB" sz="1800" b="1" dirty="0"/>
          </a:p>
          <a:p>
            <a:pPr lvl="0" algn="just">
              <a:buClr>
                <a:srgbClr val="A28E6A">
                  <a:lumMod val="50000"/>
                </a:srgbClr>
              </a:buClr>
            </a:pPr>
            <a:r>
              <a:rPr lang="en-US" sz="1800" dirty="0">
                <a:latin typeface="Century Schoolbook"/>
              </a:rPr>
              <a:t>Contingent Liabilities can be </a:t>
            </a:r>
            <a:r>
              <a:rPr lang="en-US" sz="1800" b="1" dirty="0">
                <a:latin typeface="Century Schoolbook"/>
              </a:rPr>
              <a:t>explicit or implicit</a:t>
            </a:r>
            <a:r>
              <a:rPr lang="en-US" sz="1800" dirty="0">
                <a:latin typeface="Century Schoolbook"/>
              </a:rPr>
              <a:t>. </a:t>
            </a:r>
          </a:p>
          <a:p>
            <a:pPr lvl="0" algn="just">
              <a:buClr>
                <a:srgbClr val="A28E6A">
                  <a:lumMod val="50000"/>
                </a:srgbClr>
              </a:buClr>
            </a:pPr>
            <a:endParaRPr lang="en-US" sz="1900" dirty="0">
              <a:solidFill>
                <a:prstClr val="black"/>
              </a:solidFill>
              <a:latin typeface="Century Schoolbook"/>
            </a:endParaRPr>
          </a:p>
          <a:p>
            <a:pPr lvl="0" algn="just">
              <a:buClr>
                <a:srgbClr val="A28E6A">
                  <a:lumMod val="50000"/>
                </a:srgbClr>
              </a:buClr>
            </a:pPr>
            <a:r>
              <a:rPr lang="en-US" sz="1800" b="1" i="1" dirty="0">
                <a:latin typeface="Century Schoolbook"/>
              </a:rPr>
              <a:t>Explicit Contingent Liabilities </a:t>
            </a:r>
            <a:r>
              <a:rPr lang="en-US" sz="1800" dirty="0">
                <a:latin typeface="Century Schoolbook"/>
              </a:rPr>
              <a:t>are obligations based on contracts, laws, or clear policy commitments, which are mainly liabilities that the government deliberately chooses to take on, such as Government Guarantees, Export Guarantees, exchange rate guarantees, government insurance </a:t>
            </a:r>
            <a:r>
              <a:rPr lang="en-US" sz="1800" dirty="0" err="1">
                <a:latin typeface="Century Schoolbook"/>
              </a:rPr>
              <a:t>programme</a:t>
            </a:r>
            <a:r>
              <a:rPr lang="en-US" sz="1800" dirty="0">
                <a:latin typeface="Century Schoolbook"/>
              </a:rPr>
              <a:t> etc. </a:t>
            </a:r>
          </a:p>
          <a:p>
            <a:pPr lvl="0" algn="just">
              <a:buClr>
                <a:srgbClr val="A28E6A">
                  <a:lumMod val="50000"/>
                </a:srgbClr>
              </a:buClr>
            </a:pPr>
            <a:endParaRPr lang="en-US" sz="1600" dirty="0">
              <a:latin typeface="Century Schoolbook"/>
            </a:endParaRPr>
          </a:p>
          <a:p>
            <a:pPr lvl="0" algn="just">
              <a:buClr>
                <a:srgbClr val="A28E6A">
                  <a:lumMod val="50000"/>
                </a:srgbClr>
              </a:buClr>
            </a:pPr>
            <a:r>
              <a:rPr lang="en-GB" sz="1800" dirty="0">
                <a:latin typeface="Century Schoolbook"/>
              </a:rPr>
              <a:t>Government guarantees (explicit) are legally binding undertakings given by a government to assume responsibility for servicing a debt or the performance of an obligation, on behalf of another entity under certain specified conditions—typically a default by that entity.</a:t>
            </a:r>
          </a:p>
          <a:p>
            <a:pPr lvl="0" algn="just">
              <a:buClr>
                <a:srgbClr val="A28E6A">
                  <a:lumMod val="50000"/>
                </a:srgbClr>
              </a:buClr>
            </a:pPr>
            <a:endParaRPr lang="en-US" sz="1600" dirty="0">
              <a:latin typeface="Century Schoolbook"/>
            </a:endParaRPr>
          </a:p>
          <a:p>
            <a:pPr lvl="0" algn="just">
              <a:buClr>
                <a:srgbClr val="A28E6A">
                  <a:lumMod val="50000"/>
                </a:srgbClr>
              </a:buClr>
            </a:pPr>
            <a:endParaRPr lang="en-US" sz="1600" dirty="0">
              <a:latin typeface="Century Schoolbook"/>
            </a:endParaRPr>
          </a:p>
          <a:p>
            <a:pPr lvl="0" algn="just">
              <a:buClr>
                <a:srgbClr val="A28E6A">
                  <a:lumMod val="50000"/>
                </a:srgbClr>
              </a:buClr>
            </a:pPr>
            <a:endParaRPr lang="en-GB" dirty="0">
              <a:solidFill>
                <a:prstClr val="black"/>
              </a:solidFill>
            </a:endParaRPr>
          </a:p>
        </p:txBody>
      </p:sp>
      <p:sp>
        <p:nvSpPr>
          <p:cNvPr id="4" name="Slide Number Placeholder 3"/>
          <p:cNvSpPr>
            <a:spLocks noGrp="1"/>
          </p:cNvSpPr>
          <p:nvPr>
            <p:ph type="sldNum" sz="quarter" idx="12"/>
          </p:nvPr>
        </p:nvSpPr>
        <p:spPr/>
        <p:txBody>
          <a:bodyPr/>
          <a:lstStyle/>
          <a:p>
            <a:fld id="{401CF334-2D5C-4859-84A6-CA7E6E43FAEB}" type="slidenum">
              <a:rPr lang="en-US" smtClean="0"/>
              <a:t>20</a:t>
            </a:fld>
            <a:endParaRPr lang="en-US"/>
          </a:p>
        </p:txBody>
      </p:sp>
    </p:spTree>
    <p:extLst>
      <p:ext uri="{BB962C8B-B14F-4D97-AF65-F5344CB8AC3E}">
        <p14:creationId xmlns:p14="http://schemas.microsoft.com/office/powerpoint/2010/main" val="954442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CF1B1-3E75-4E8A-8DC1-F6F6B4572C67}"/>
              </a:ext>
            </a:extLst>
          </p:cNvPr>
          <p:cNvSpPr>
            <a:spLocks noGrp="1"/>
          </p:cNvSpPr>
          <p:nvPr>
            <p:ph type="title"/>
          </p:nvPr>
        </p:nvSpPr>
        <p:spPr>
          <a:xfrm>
            <a:off x="609600" y="1264298"/>
            <a:ext cx="10972800" cy="1143000"/>
          </a:xfrm>
        </p:spPr>
        <p:txBody>
          <a:bodyPr>
            <a:noAutofit/>
          </a:bodyPr>
          <a:lstStyle/>
          <a:p>
            <a:r>
              <a:rPr lang="en-US" sz="3000" b="1" dirty="0">
                <a:solidFill>
                  <a:schemeClr val="accent6">
                    <a:lumMod val="75000"/>
                  </a:schemeClr>
                </a:solidFill>
                <a:latin typeface="Arial Black" panose="020B0A04020102020204" pitchFamily="34" charset="0"/>
              </a:rPr>
              <a:t>Essentials of Contingent Liabilities Management…</a:t>
            </a:r>
          </a:p>
        </p:txBody>
      </p:sp>
      <p:sp>
        <p:nvSpPr>
          <p:cNvPr id="3" name="Content Placeholder 2">
            <a:extLst>
              <a:ext uri="{FF2B5EF4-FFF2-40B4-BE49-F238E27FC236}">
                <a16:creationId xmlns:a16="http://schemas.microsoft.com/office/drawing/2014/main" id="{1A3B85A4-5554-4133-9E25-4619A663CC6F}"/>
              </a:ext>
            </a:extLst>
          </p:cNvPr>
          <p:cNvSpPr>
            <a:spLocks noGrp="1"/>
          </p:cNvSpPr>
          <p:nvPr>
            <p:ph idx="1"/>
          </p:nvPr>
        </p:nvSpPr>
        <p:spPr>
          <a:xfrm>
            <a:off x="609600" y="2407298"/>
            <a:ext cx="10972800" cy="3917302"/>
          </a:xfrm>
        </p:spPr>
        <p:txBody>
          <a:bodyPr>
            <a:normAutofit/>
          </a:bodyPr>
          <a:lstStyle/>
          <a:p>
            <a:pPr algn="just"/>
            <a:endParaRPr lang="en-GB" sz="1800" b="1" i="1" dirty="0">
              <a:latin typeface="Century Schoolbook"/>
            </a:endParaRPr>
          </a:p>
          <a:p>
            <a:pPr algn="just"/>
            <a:r>
              <a:rPr lang="en-GB" sz="1800" b="1" i="1" dirty="0">
                <a:latin typeface="Century Schoolbook"/>
              </a:rPr>
              <a:t>Implicit contingent liability arises </a:t>
            </a:r>
            <a:r>
              <a:rPr lang="en-GB" sz="2000" dirty="0"/>
              <a:t>when there is an expectation that the government out of moral or political responsibility will take on an obligation despite the absence of a contractual or policy commitment to do so and the opportunity cost of not intervening could be unacceptable.</a:t>
            </a:r>
          </a:p>
          <a:p>
            <a:pPr algn="just"/>
            <a:endParaRPr lang="en-GB" sz="2000" dirty="0"/>
          </a:p>
          <a:p>
            <a:pPr algn="just"/>
            <a:r>
              <a:rPr lang="en-GB" sz="2000" dirty="0"/>
              <a:t>Such obligations would include:  providing relief in the event of uninsured natural disasters, environmental clean-up spending, bailing out public enterprises, public financial institutions, subnational governments, or strategically important private firms that get into financial difficulties.</a:t>
            </a:r>
          </a:p>
          <a:p>
            <a:pPr marL="0" indent="0" algn="just">
              <a:buNone/>
            </a:pPr>
            <a:endParaRPr lang="en-GB" sz="2000" dirty="0"/>
          </a:p>
        </p:txBody>
      </p:sp>
      <p:sp>
        <p:nvSpPr>
          <p:cNvPr id="4" name="Slide Number Placeholder 3"/>
          <p:cNvSpPr>
            <a:spLocks noGrp="1"/>
          </p:cNvSpPr>
          <p:nvPr>
            <p:ph type="sldNum" sz="quarter" idx="12"/>
          </p:nvPr>
        </p:nvSpPr>
        <p:spPr/>
        <p:txBody>
          <a:bodyPr/>
          <a:lstStyle/>
          <a:p>
            <a:fld id="{401CF334-2D5C-4859-84A6-CA7E6E43FAEB}" type="slidenum">
              <a:rPr lang="en-US" smtClean="0"/>
              <a:t>21</a:t>
            </a:fld>
            <a:endParaRPr lang="en-US"/>
          </a:p>
        </p:txBody>
      </p:sp>
    </p:spTree>
    <p:extLst>
      <p:ext uri="{BB962C8B-B14F-4D97-AF65-F5344CB8AC3E}">
        <p14:creationId xmlns:p14="http://schemas.microsoft.com/office/powerpoint/2010/main" val="1777845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7D737-6FC5-47FA-BBA8-FFD12C44BE56}"/>
              </a:ext>
            </a:extLst>
          </p:cNvPr>
          <p:cNvSpPr>
            <a:spLocks noGrp="1"/>
          </p:cNvSpPr>
          <p:nvPr>
            <p:ph type="title"/>
          </p:nvPr>
        </p:nvSpPr>
        <p:spPr/>
        <p:txBody>
          <a:bodyPr>
            <a:normAutofit/>
          </a:bodyPr>
          <a:lstStyle/>
          <a:p>
            <a:r>
              <a:rPr lang="en-US" sz="2800" b="1" dirty="0">
                <a:solidFill>
                  <a:schemeClr val="accent6">
                    <a:lumMod val="75000"/>
                  </a:schemeClr>
                </a:solidFill>
                <a:latin typeface="Arial Black" panose="020B0A04020102020204" pitchFamily="34" charset="0"/>
              </a:rPr>
              <a:t>VI. Country Experience: </a:t>
            </a:r>
            <a:r>
              <a:rPr lang="en-GB" sz="2800" b="1" dirty="0">
                <a:solidFill>
                  <a:schemeClr val="accent6">
                    <a:lumMod val="75000"/>
                  </a:schemeClr>
                </a:solidFill>
                <a:latin typeface="Arial Black" panose="020B0A04020102020204" pitchFamily="34" charset="0"/>
              </a:rPr>
              <a:t>Overview of  Public Debt Management in Nigeria</a:t>
            </a:r>
            <a:endParaRPr lang="en-US" sz="2800" b="1" dirty="0">
              <a:solidFill>
                <a:schemeClr val="accent6">
                  <a:lumMod val="75000"/>
                </a:schemeClr>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3CB63EE8-AC05-48B9-A727-400D5F67F8BC}"/>
              </a:ext>
            </a:extLst>
          </p:cNvPr>
          <p:cNvSpPr>
            <a:spLocks noGrp="1"/>
          </p:cNvSpPr>
          <p:nvPr>
            <p:ph idx="1"/>
          </p:nvPr>
        </p:nvSpPr>
        <p:spPr>
          <a:xfrm>
            <a:off x="609600" y="2018607"/>
            <a:ext cx="10972800" cy="4389120"/>
          </a:xfrm>
        </p:spPr>
        <p:txBody>
          <a:bodyPr/>
          <a:lstStyle/>
          <a:p>
            <a:pPr marL="0" indent="0">
              <a:buNone/>
            </a:pPr>
            <a:r>
              <a:rPr lang="en-US" dirty="0"/>
              <a:t>  </a:t>
            </a:r>
            <a:r>
              <a:rPr lang="en-US" dirty="0">
                <a:solidFill>
                  <a:schemeClr val="accent6">
                    <a:lumMod val="75000"/>
                  </a:schemeClr>
                </a:solidFill>
              </a:rPr>
              <a:t>Nigeria’s Total Public Debt Portfolio as at December 31, 2020</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40691791"/>
              </p:ext>
            </p:extLst>
          </p:nvPr>
        </p:nvGraphicFramePr>
        <p:xfrm>
          <a:off x="826652" y="2548466"/>
          <a:ext cx="9075884" cy="3794760"/>
        </p:xfrm>
        <a:graphic>
          <a:graphicData uri="http://schemas.openxmlformats.org/drawingml/2006/table">
            <a:tbl>
              <a:tblPr firstRow="1" bandRow="1">
                <a:tableStyleId>{8799B23B-EC83-4686-B30A-512413B5E67A}</a:tableStyleId>
              </a:tblPr>
              <a:tblGrid>
                <a:gridCol w="973595">
                  <a:extLst>
                    <a:ext uri="{9D8B030D-6E8A-4147-A177-3AD203B41FA5}">
                      <a16:colId xmlns:a16="http://schemas.microsoft.com/office/drawing/2014/main" val="20000"/>
                    </a:ext>
                  </a:extLst>
                </a:gridCol>
                <a:gridCol w="2062088">
                  <a:extLst>
                    <a:ext uri="{9D8B030D-6E8A-4147-A177-3AD203B41FA5}">
                      <a16:colId xmlns:a16="http://schemas.microsoft.com/office/drawing/2014/main" val="20001"/>
                    </a:ext>
                  </a:extLst>
                </a:gridCol>
                <a:gridCol w="2409847">
                  <a:extLst>
                    <a:ext uri="{9D8B030D-6E8A-4147-A177-3AD203B41FA5}">
                      <a16:colId xmlns:a16="http://schemas.microsoft.com/office/drawing/2014/main" val="20002"/>
                    </a:ext>
                  </a:extLst>
                </a:gridCol>
                <a:gridCol w="2303668">
                  <a:extLst>
                    <a:ext uri="{9D8B030D-6E8A-4147-A177-3AD203B41FA5}">
                      <a16:colId xmlns:a16="http://schemas.microsoft.com/office/drawing/2014/main" val="20003"/>
                    </a:ext>
                  </a:extLst>
                </a:gridCol>
                <a:gridCol w="1326686">
                  <a:extLst>
                    <a:ext uri="{9D8B030D-6E8A-4147-A177-3AD203B41FA5}">
                      <a16:colId xmlns:a16="http://schemas.microsoft.com/office/drawing/2014/main" val="20004"/>
                    </a:ext>
                  </a:extLst>
                </a:gridCol>
              </a:tblGrid>
              <a:tr h="370840">
                <a:tc>
                  <a:txBody>
                    <a:bodyPr/>
                    <a:lstStyle/>
                    <a:p>
                      <a:endParaRPr lang="en-GB" sz="1200" dirty="0"/>
                    </a:p>
                  </a:txBody>
                  <a:tcPr/>
                </a:tc>
                <a:tc>
                  <a:txBody>
                    <a:bodyPr/>
                    <a:lstStyle/>
                    <a:p>
                      <a:r>
                        <a:rPr lang="en-GB" sz="1200" dirty="0"/>
                        <a:t>Debt Category</a:t>
                      </a:r>
                    </a:p>
                  </a:txBody>
                  <a:tcPr/>
                </a:tc>
                <a:tc>
                  <a:txBody>
                    <a:bodyPr/>
                    <a:lstStyle/>
                    <a:p>
                      <a:r>
                        <a:rPr lang="en-GB" sz="1200" dirty="0"/>
                        <a:t>Amount Outstanding  (US$’M)</a:t>
                      </a:r>
                    </a:p>
                  </a:txBody>
                  <a:tcPr/>
                </a:tc>
                <a:tc>
                  <a:txBody>
                    <a:bodyPr/>
                    <a:lstStyle/>
                    <a:p>
                      <a:r>
                        <a:rPr lang="en-GB" sz="1200" dirty="0"/>
                        <a:t>Amount Outstanding  (</a:t>
                      </a:r>
                      <a:r>
                        <a:rPr lang="en-GB" sz="1200" strike="dblStrike" baseline="0" dirty="0"/>
                        <a:t>N</a:t>
                      </a:r>
                      <a:r>
                        <a:rPr lang="en-GB" sz="1200" dirty="0"/>
                        <a:t>’M)</a:t>
                      </a:r>
                    </a:p>
                    <a:p>
                      <a:endParaRPr lang="en-GB" sz="1200" dirty="0"/>
                    </a:p>
                  </a:txBody>
                  <a:tcPr/>
                </a:tc>
                <a:tc>
                  <a:txBody>
                    <a:bodyPr/>
                    <a:lstStyle/>
                    <a:p>
                      <a:r>
                        <a:rPr lang="en-GB" sz="1200" dirty="0"/>
                        <a:t>% of Total</a:t>
                      </a:r>
                    </a:p>
                  </a:txBody>
                  <a:tcPr/>
                </a:tc>
                <a:extLst>
                  <a:ext uri="{0D108BD9-81ED-4DB2-BD59-A6C34878D82A}">
                    <a16:rowId xmlns:a16="http://schemas.microsoft.com/office/drawing/2014/main" val="10000"/>
                  </a:ext>
                </a:extLst>
              </a:tr>
              <a:tr h="370840">
                <a:tc>
                  <a:txBody>
                    <a:bodyPr/>
                    <a:lstStyle/>
                    <a:p>
                      <a:r>
                        <a:rPr lang="en-GB" sz="1200" b="1" dirty="0"/>
                        <a:t>A.</a:t>
                      </a:r>
                    </a:p>
                  </a:txBody>
                  <a:tcPr/>
                </a:tc>
                <a:tc>
                  <a:txBody>
                    <a:bodyPr/>
                    <a:lstStyle/>
                    <a:p>
                      <a:r>
                        <a:rPr lang="en-GB" sz="1200" b="1" dirty="0"/>
                        <a:t>Total External Debt</a:t>
                      </a:r>
                    </a:p>
                  </a:txBody>
                  <a:tcPr/>
                </a:tc>
                <a:tc>
                  <a:txBody>
                    <a:bodyPr/>
                    <a:lstStyle/>
                    <a:p>
                      <a:r>
                        <a:rPr lang="en-GB" sz="1200" b="1" dirty="0"/>
                        <a:t>33,348.08</a:t>
                      </a:r>
                    </a:p>
                  </a:txBody>
                  <a:tcPr/>
                </a:tc>
                <a:tc>
                  <a:txBody>
                    <a:bodyPr/>
                    <a:lstStyle/>
                    <a:p>
                      <a:r>
                        <a:rPr lang="en-GB" sz="1200" b="1" dirty="0"/>
                        <a:t>12,705,618.48</a:t>
                      </a:r>
                    </a:p>
                  </a:txBody>
                  <a:tcPr/>
                </a:tc>
                <a:tc>
                  <a:txBody>
                    <a:bodyPr/>
                    <a:lstStyle/>
                    <a:p>
                      <a:r>
                        <a:rPr lang="en-GB" sz="1200" b="1" dirty="0"/>
                        <a:t>38.60%</a:t>
                      </a:r>
                    </a:p>
                  </a:txBody>
                  <a:tcPr/>
                </a:tc>
                <a:extLst>
                  <a:ext uri="{0D108BD9-81ED-4DB2-BD59-A6C34878D82A}">
                    <a16:rowId xmlns:a16="http://schemas.microsoft.com/office/drawing/2014/main" val="10001"/>
                  </a:ext>
                </a:extLst>
              </a:tr>
              <a:tr h="370840">
                <a:tc>
                  <a:txBody>
                    <a:bodyPr/>
                    <a:lstStyle/>
                    <a:p>
                      <a:endParaRPr lang="en-GB" sz="1200"/>
                    </a:p>
                  </a:txBody>
                  <a:tcPr/>
                </a:tc>
                <a:tc>
                  <a:txBody>
                    <a:bodyPr/>
                    <a:lstStyle/>
                    <a:p>
                      <a:r>
                        <a:rPr lang="en-GB" sz="1200" dirty="0"/>
                        <a:t>FGN Only</a:t>
                      </a:r>
                    </a:p>
                  </a:txBody>
                  <a:tcPr/>
                </a:tc>
                <a:tc>
                  <a:txBody>
                    <a:bodyPr/>
                    <a:lstStyle/>
                    <a:p>
                      <a:r>
                        <a:rPr lang="en-GB" sz="1200" dirty="0"/>
                        <a:t>28,574.45</a:t>
                      </a:r>
                    </a:p>
                  </a:txBody>
                  <a:tcPr/>
                </a:tc>
                <a:tc>
                  <a:txBody>
                    <a:bodyPr/>
                    <a:lstStyle/>
                    <a:p>
                      <a:r>
                        <a:rPr lang="en-GB" sz="1200" dirty="0"/>
                        <a:t>10,886,865.45</a:t>
                      </a:r>
                    </a:p>
                  </a:txBody>
                  <a:tcPr/>
                </a:tc>
                <a:tc>
                  <a:txBody>
                    <a:bodyPr/>
                    <a:lstStyle/>
                    <a:p>
                      <a:r>
                        <a:rPr lang="en-GB" sz="1200" dirty="0"/>
                        <a:t>33.08%</a:t>
                      </a:r>
                    </a:p>
                  </a:txBody>
                  <a:tcPr/>
                </a:tc>
                <a:extLst>
                  <a:ext uri="{0D108BD9-81ED-4DB2-BD59-A6C34878D82A}">
                    <a16:rowId xmlns:a16="http://schemas.microsoft.com/office/drawing/2014/main" val="10002"/>
                  </a:ext>
                </a:extLst>
              </a:tr>
              <a:tr h="370840">
                <a:tc>
                  <a:txBody>
                    <a:bodyPr/>
                    <a:lstStyle/>
                    <a:p>
                      <a:endParaRPr lang="en-GB" sz="1200"/>
                    </a:p>
                  </a:txBody>
                  <a:tcPr/>
                </a:tc>
                <a:tc>
                  <a:txBody>
                    <a:bodyPr/>
                    <a:lstStyle/>
                    <a:p>
                      <a:r>
                        <a:rPr lang="en-GB" sz="1200" dirty="0"/>
                        <a:t>States &amp; FCT</a:t>
                      </a:r>
                    </a:p>
                  </a:txBody>
                  <a:tcPr/>
                </a:tc>
                <a:tc>
                  <a:txBody>
                    <a:bodyPr/>
                    <a:lstStyle/>
                    <a:p>
                      <a:r>
                        <a:rPr lang="en-GB" sz="1200" dirty="0"/>
                        <a:t>4,773.63</a:t>
                      </a:r>
                    </a:p>
                  </a:txBody>
                  <a:tcPr/>
                </a:tc>
                <a:tc>
                  <a:txBody>
                    <a:bodyPr/>
                    <a:lstStyle/>
                    <a:p>
                      <a:r>
                        <a:rPr lang="en-GB" sz="1200" dirty="0"/>
                        <a:t>1,818,753.03</a:t>
                      </a:r>
                    </a:p>
                  </a:txBody>
                  <a:tcPr/>
                </a:tc>
                <a:tc>
                  <a:txBody>
                    <a:bodyPr/>
                    <a:lstStyle/>
                    <a:p>
                      <a:r>
                        <a:rPr lang="en-GB" sz="1200" dirty="0"/>
                        <a:t>5.53%</a:t>
                      </a:r>
                    </a:p>
                  </a:txBody>
                  <a:tcPr/>
                </a:tc>
                <a:extLst>
                  <a:ext uri="{0D108BD9-81ED-4DB2-BD59-A6C34878D82A}">
                    <a16:rowId xmlns:a16="http://schemas.microsoft.com/office/drawing/2014/main" val="10003"/>
                  </a:ext>
                </a:extLst>
              </a:tr>
              <a:tr h="370840">
                <a:tc>
                  <a:txBody>
                    <a:bodyPr/>
                    <a:lstStyle/>
                    <a:p>
                      <a:endParaRPr lang="en-GB" sz="120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tc>
                  <a:txBody>
                    <a:bodyPr/>
                    <a:lstStyle/>
                    <a:p>
                      <a:endParaRPr lang="en-GB" sz="1200"/>
                    </a:p>
                  </a:txBody>
                  <a:tcPr/>
                </a:tc>
                <a:extLst>
                  <a:ext uri="{0D108BD9-81ED-4DB2-BD59-A6C34878D82A}">
                    <a16:rowId xmlns:a16="http://schemas.microsoft.com/office/drawing/2014/main" val="10004"/>
                  </a:ext>
                </a:extLst>
              </a:tr>
              <a:tr h="370840">
                <a:tc>
                  <a:txBody>
                    <a:bodyPr/>
                    <a:lstStyle/>
                    <a:p>
                      <a:r>
                        <a:rPr lang="en-GB" sz="1200" b="1" dirty="0"/>
                        <a:t>B.</a:t>
                      </a:r>
                    </a:p>
                  </a:txBody>
                  <a:tcPr/>
                </a:tc>
                <a:tc>
                  <a:txBody>
                    <a:bodyPr/>
                    <a:lstStyle/>
                    <a:p>
                      <a:r>
                        <a:rPr lang="en-GB" sz="1200" b="1" dirty="0"/>
                        <a:t>Total Domestic Debt</a:t>
                      </a:r>
                    </a:p>
                  </a:txBody>
                  <a:tcPr/>
                </a:tc>
                <a:tc>
                  <a:txBody>
                    <a:bodyPr/>
                    <a:lstStyle/>
                    <a:p>
                      <a:r>
                        <a:rPr lang="en-GB" sz="1200" b="1" dirty="0"/>
                        <a:t>53,044.46</a:t>
                      </a:r>
                    </a:p>
                  </a:txBody>
                  <a:tcPr/>
                </a:tc>
                <a:tc>
                  <a:txBody>
                    <a:bodyPr/>
                    <a:lstStyle/>
                    <a:p>
                      <a:r>
                        <a:rPr lang="en-GB" sz="1200" b="1" dirty="0"/>
                        <a:t>20,209,896.37</a:t>
                      </a:r>
                    </a:p>
                  </a:txBody>
                  <a:tcPr/>
                </a:tc>
                <a:tc>
                  <a:txBody>
                    <a:bodyPr/>
                    <a:lstStyle/>
                    <a:p>
                      <a:r>
                        <a:rPr lang="en-GB" sz="1200" b="1" dirty="0"/>
                        <a:t>61.40%</a:t>
                      </a:r>
                    </a:p>
                  </a:txBody>
                  <a:tcPr/>
                </a:tc>
                <a:extLst>
                  <a:ext uri="{0D108BD9-81ED-4DB2-BD59-A6C34878D82A}">
                    <a16:rowId xmlns:a16="http://schemas.microsoft.com/office/drawing/2014/main" val="10005"/>
                  </a:ext>
                </a:extLst>
              </a:tr>
              <a:tr h="370840">
                <a:tc>
                  <a:txBody>
                    <a:bodyPr/>
                    <a:lstStyle/>
                    <a:p>
                      <a:endParaRPr lang="en-GB" sz="1200"/>
                    </a:p>
                  </a:txBody>
                  <a:tcPr/>
                </a:tc>
                <a:tc>
                  <a:txBody>
                    <a:bodyPr/>
                    <a:lstStyle/>
                    <a:p>
                      <a:r>
                        <a:rPr lang="en-GB" sz="1200" dirty="0"/>
                        <a:t>FGN Only</a:t>
                      </a:r>
                    </a:p>
                  </a:txBody>
                  <a:tcPr/>
                </a:tc>
                <a:tc>
                  <a:txBody>
                    <a:bodyPr/>
                    <a:lstStyle/>
                    <a:p>
                      <a:r>
                        <a:rPr lang="en-GB" sz="1200" dirty="0"/>
                        <a:t>42,057.55</a:t>
                      </a:r>
                    </a:p>
                  </a:txBody>
                  <a:tcPr/>
                </a:tc>
                <a:tc>
                  <a:txBody>
                    <a:bodyPr/>
                    <a:lstStyle/>
                    <a:p>
                      <a:r>
                        <a:rPr lang="en-GB" sz="1200" dirty="0"/>
                        <a:t>16,023,885.38</a:t>
                      </a:r>
                    </a:p>
                  </a:txBody>
                  <a:tcPr/>
                </a:tc>
                <a:tc>
                  <a:txBody>
                    <a:bodyPr/>
                    <a:lstStyle/>
                    <a:p>
                      <a:r>
                        <a:rPr lang="en-GB" sz="1200" dirty="0"/>
                        <a:t>48.68%</a:t>
                      </a:r>
                    </a:p>
                  </a:txBody>
                  <a:tcPr/>
                </a:tc>
                <a:extLst>
                  <a:ext uri="{0D108BD9-81ED-4DB2-BD59-A6C34878D82A}">
                    <a16:rowId xmlns:a16="http://schemas.microsoft.com/office/drawing/2014/main" val="10006"/>
                  </a:ext>
                </a:extLst>
              </a:tr>
              <a:tr h="370840">
                <a:tc>
                  <a:txBody>
                    <a:bodyPr/>
                    <a:lstStyle/>
                    <a:p>
                      <a:endParaRPr lang="en-GB" sz="1200" dirty="0"/>
                    </a:p>
                  </a:txBody>
                  <a:tcPr/>
                </a:tc>
                <a:tc>
                  <a:txBody>
                    <a:bodyPr/>
                    <a:lstStyle/>
                    <a:p>
                      <a:r>
                        <a:rPr lang="en-GB" sz="1200" dirty="0"/>
                        <a:t>States &amp; FCT</a:t>
                      </a:r>
                    </a:p>
                  </a:txBody>
                  <a:tcPr/>
                </a:tc>
                <a:tc>
                  <a:txBody>
                    <a:bodyPr/>
                    <a:lstStyle/>
                    <a:p>
                      <a:r>
                        <a:rPr lang="en-GB" sz="1200" dirty="0"/>
                        <a:t>10,986.91</a:t>
                      </a:r>
                    </a:p>
                  </a:txBody>
                  <a:tcPr/>
                </a:tc>
                <a:tc>
                  <a:txBody>
                    <a:bodyPr/>
                    <a:lstStyle/>
                    <a:p>
                      <a:r>
                        <a:rPr lang="en-GB" sz="1200" dirty="0"/>
                        <a:t>4,186,010.99</a:t>
                      </a:r>
                    </a:p>
                  </a:txBody>
                  <a:tcPr/>
                </a:tc>
                <a:tc>
                  <a:txBody>
                    <a:bodyPr/>
                    <a:lstStyle/>
                    <a:p>
                      <a:r>
                        <a:rPr lang="en-GB" sz="1200" dirty="0"/>
                        <a:t>12.72%</a:t>
                      </a:r>
                    </a:p>
                  </a:txBody>
                  <a:tcPr/>
                </a:tc>
                <a:extLst>
                  <a:ext uri="{0D108BD9-81ED-4DB2-BD59-A6C34878D82A}">
                    <a16:rowId xmlns:a16="http://schemas.microsoft.com/office/drawing/2014/main" val="10007"/>
                  </a:ext>
                </a:extLst>
              </a:tr>
              <a:tr h="370840">
                <a:tc>
                  <a:txBody>
                    <a:bodyPr/>
                    <a:lstStyle/>
                    <a:p>
                      <a:endParaRPr lang="en-GB" sz="1200"/>
                    </a:p>
                  </a:txBody>
                  <a:tcPr/>
                </a:tc>
                <a:tc>
                  <a:txBody>
                    <a:bodyPr/>
                    <a:lstStyle/>
                    <a:p>
                      <a:endParaRPr lang="en-GB" sz="1200"/>
                    </a:p>
                  </a:txBody>
                  <a:tcPr/>
                </a:tc>
                <a:tc>
                  <a:txBody>
                    <a:bodyPr/>
                    <a:lstStyle/>
                    <a:p>
                      <a:endParaRPr lang="en-GB" sz="1200" dirty="0"/>
                    </a:p>
                  </a:txBody>
                  <a:tcPr/>
                </a:tc>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10008"/>
                  </a:ext>
                </a:extLst>
              </a:tr>
              <a:tr h="370840">
                <a:tc>
                  <a:txBody>
                    <a:bodyPr/>
                    <a:lstStyle/>
                    <a:p>
                      <a:r>
                        <a:rPr lang="en-GB" sz="1200" b="1" dirty="0"/>
                        <a:t>C.</a:t>
                      </a:r>
                    </a:p>
                  </a:txBody>
                  <a:tcPr/>
                </a:tc>
                <a:tc>
                  <a:txBody>
                    <a:bodyPr/>
                    <a:lstStyle/>
                    <a:p>
                      <a:r>
                        <a:rPr lang="en-GB" sz="1200" b="1" dirty="0"/>
                        <a:t>Total Public Debt (A+B)</a:t>
                      </a:r>
                    </a:p>
                  </a:txBody>
                  <a:tcPr/>
                </a:tc>
                <a:tc>
                  <a:txBody>
                    <a:bodyPr/>
                    <a:lstStyle/>
                    <a:p>
                      <a:r>
                        <a:rPr lang="en-GB" sz="1200" b="1" dirty="0"/>
                        <a:t>86,392.54</a:t>
                      </a:r>
                    </a:p>
                  </a:txBody>
                  <a:tcPr/>
                </a:tc>
                <a:tc>
                  <a:txBody>
                    <a:bodyPr/>
                    <a:lstStyle/>
                    <a:p>
                      <a:r>
                        <a:rPr lang="en-GB" sz="1200" b="1" dirty="0"/>
                        <a:t>32,915,514.85</a:t>
                      </a:r>
                    </a:p>
                  </a:txBody>
                  <a:tcPr/>
                </a:tc>
                <a:tc>
                  <a:txBody>
                    <a:bodyPr/>
                    <a:lstStyle/>
                    <a:p>
                      <a:r>
                        <a:rPr lang="en-GB" sz="1200" b="1" dirty="0"/>
                        <a:t>100%</a:t>
                      </a:r>
                    </a:p>
                  </a:txBody>
                  <a:tcPr/>
                </a:tc>
                <a:extLst>
                  <a:ext uri="{0D108BD9-81ED-4DB2-BD59-A6C34878D82A}">
                    <a16:rowId xmlns:a16="http://schemas.microsoft.com/office/drawing/2014/main" val="10009"/>
                  </a:ext>
                </a:extLst>
              </a:tr>
            </a:tbl>
          </a:graphicData>
        </a:graphic>
      </p:graphicFrame>
      <p:sp>
        <p:nvSpPr>
          <p:cNvPr id="5" name="Rectangle 4"/>
          <p:cNvSpPr/>
          <p:nvPr/>
        </p:nvSpPr>
        <p:spPr>
          <a:xfrm>
            <a:off x="826652" y="6407727"/>
            <a:ext cx="5818909" cy="1715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i="1" dirty="0">
                <a:solidFill>
                  <a:schemeClr val="tx1"/>
                </a:solidFill>
              </a:rPr>
              <a:t>Source: DMO; Converted at CBN Exchange Rate US$1  to N381 as at December 31, 2020.</a:t>
            </a:r>
          </a:p>
        </p:txBody>
      </p:sp>
      <p:sp>
        <p:nvSpPr>
          <p:cNvPr id="6" name="Slide Number Placeholder 5"/>
          <p:cNvSpPr>
            <a:spLocks noGrp="1"/>
          </p:cNvSpPr>
          <p:nvPr>
            <p:ph type="sldNum" sz="quarter" idx="12"/>
          </p:nvPr>
        </p:nvSpPr>
        <p:spPr/>
        <p:txBody>
          <a:bodyPr/>
          <a:lstStyle/>
          <a:p>
            <a:fld id="{401CF334-2D5C-4859-84A6-CA7E6E43FAEB}" type="slidenum">
              <a:rPr lang="en-US" smtClean="0"/>
              <a:t>22</a:t>
            </a:fld>
            <a:endParaRPr lang="en-US"/>
          </a:p>
        </p:txBody>
      </p:sp>
    </p:spTree>
    <p:extLst>
      <p:ext uri="{BB962C8B-B14F-4D97-AF65-F5344CB8AC3E}">
        <p14:creationId xmlns:p14="http://schemas.microsoft.com/office/powerpoint/2010/main" val="2794726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7D737-6FC5-47FA-BBA8-FFD12C44BE56}"/>
              </a:ext>
            </a:extLst>
          </p:cNvPr>
          <p:cNvSpPr>
            <a:spLocks noGrp="1"/>
          </p:cNvSpPr>
          <p:nvPr>
            <p:ph type="title"/>
          </p:nvPr>
        </p:nvSpPr>
        <p:spPr>
          <a:xfrm>
            <a:off x="613410" y="649567"/>
            <a:ext cx="10972800" cy="1143000"/>
          </a:xfrm>
        </p:spPr>
        <p:txBody>
          <a:bodyPr>
            <a:normAutofit/>
          </a:bodyPr>
          <a:lstStyle/>
          <a:p>
            <a:r>
              <a:rPr lang="en-US" sz="2200" b="1" dirty="0">
                <a:solidFill>
                  <a:schemeClr val="accent6">
                    <a:lumMod val="75000"/>
                  </a:schemeClr>
                </a:solidFill>
                <a:latin typeface="Arial Black" panose="020B0A04020102020204" pitchFamily="34" charset="0"/>
              </a:rPr>
              <a:t>Country Experience: </a:t>
            </a:r>
            <a:r>
              <a:rPr lang="en-GB" sz="2200" b="1" dirty="0">
                <a:solidFill>
                  <a:schemeClr val="accent6">
                    <a:lumMod val="75000"/>
                  </a:schemeClr>
                </a:solidFill>
                <a:latin typeface="Arial Black" panose="020B0A04020102020204" pitchFamily="34" charset="0"/>
              </a:rPr>
              <a:t>Overview of  Public Debt Management in Nigeria…</a:t>
            </a:r>
            <a:endParaRPr lang="en-US" sz="2200" b="1" dirty="0">
              <a:solidFill>
                <a:schemeClr val="accent6">
                  <a:lumMod val="75000"/>
                </a:schemeClr>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3CB63EE8-AC05-48B9-A727-400D5F67F8BC}"/>
              </a:ext>
            </a:extLst>
          </p:cNvPr>
          <p:cNvSpPr>
            <a:spLocks noGrp="1"/>
          </p:cNvSpPr>
          <p:nvPr>
            <p:ph idx="1"/>
          </p:nvPr>
        </p:nvSpPr>
        <p:spPr>
          <a:xfrm>
            <a:off x="613410" y="1930972"/>
            <a:ext cx="10972800" cy="4389120"/>
          </a:xfrm>
        </p:spPr>
        <p:txBody>
          <a:bodyPr/>
          <a:lstStyle/>
          <a:p>
            <a:pPr marL="0" indent="0">
              <a:buNone/>
            </a:pPr>
            <a:r>
              <a:rPr lang="en-US" dirty="0"/>
              <a:t>  </a:t>
            </a:r>
            <a:r>
              <a:rPr lang="en-US" sz="2000" b="1" dirty="0">
                <a:solidFill>
                  <a:schemeClr val="accent6">
                    <a:lumMod val="75000"/>
                  </a:schemeClr>
                </a:solidFill>
              </a:rPr>
              <a:t>Composition of FGN Domestic Debt Stock  By Instrument as at December 31, 2020</a:t>
            </a:r>
            <a:endParaRPr lang="en-US" sz="2400" b="1" dirty="0">
              <a:solidFill>
                <a:schemeClr val="accent6">
                  <a:lumMod val="75000"/>
                </a:schemeClr>
              </a:solidFill>
            </a:endParaRP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53376912"/>
              </p:ext>
            </p:extLst>
          </p:nvPr>
        </p:nvGraphicFramePr>
        <p:xfrm>
          <a:off x="826652" y="2421908"/>
          <a:ext cx="9739749" cy="3582948"/>
        </p:xfrm>
        <a:graphic>
          <a:graphicData uri="http://schemas.openxmlformats.org/drawingml/2006/table">
            <a:tbl>
              <a:tblPr firstRow="1" bandRow="1">
                <a:tableStyleId>{8799B23B-EC83-4686-B30A-512413B5E67A}</a:tableStyleId>
              </a:tblPr>
              <a:tblGrid>
                <a:gridCol w="2964197">
                  <a:extLst>
                    <a:ext uri="{9D8B030D-6E8A-4147-A177-3AD203B41FA5}">
                      <a16:colId xmlns:a16="http://schemas.microsoft.com/office/drawing/2014/main" val="20000"/>
                    </a:ext>
                  </a:extLst>
                </a:gridCol>
                <a:gridCol w="3464091">
                  <a:extLst>
                    <a:ext uri="{9D8B030D-6E8A-4147-A177-3AD203B41FA5}">
                      <a16:colId xmlns:a16="http://schemas.microsoft.com/office/drawing/2014/main" val="20001"/>
                    </a:ext>
                  </a:extLst>
                </a:gridCol>
                <a:gridCol w="3311461">
                  <a:extLst>
                    <a:ext uri="{9D8B030D-6E8A-4147-A177-3AD203B41FA5}">
                      <a16:colId xmlns:a16="http://schemas.microsoft.com/office/drawing/2014/main" val="20002"/>
                    </a:ext>
                  </a:extLst>
                </a:gridCol>
              </a:tblGrid>
              <a:tr h="510108">
                <a:tc>
                  <a:txBody>
                    <a:bodyPr/>
                    <a:lstStyle/>
                    <a:p>
                      <a:r>
                        <a:rPr lang="en-GB" sz="1600" dirty="0"/>
                        <a:t>Instrument </a:t>
                      </a:r>
                    </a:p>
                  </a:txBody>
                  <a:tcPr/>
                </a:tc>
                <a:tc>
                  <a:txBody>
                    <a:bodyPr/>
                    <a:lstStyle/>
                    <a:p>
                      <a:r>
                        <a:rPr lang="en-GB" sz="1600" dirty="0"/>
                        <a:t>Amounts</a:t>
                      </a:r>
                      <a:r>
                        <a:rPr lang="en-GB" sz="1600" baseline="0" dirty="0"/>
                        <a:t> in Naira</a:t>
                      </a:r>
                      <a:endParaRPr lang="en-GB" sz="1600" dirty="0"/>
                    </a:p>
                  </a:txBody>
                  <a:tcPr/>
                </a:tc>
                <a:tc>
                  <a:txBody>
                    <a:bodyPr/>
                    <a:lstStyle/>
                    <a:p>
                      <a:r>
                        <a:rPr lang="en-GB" sz="1600" dirty="0"/>
                        <a:t>% Proportion</a:t>
                      </a:r>
                    </a:p>
                    <a:p>
                      <a:endParaRPr lang="en-GB" sz="1600" dirty="0"/>
                    </a:p>
                  </a:txBody>
                  <a:tcPr/>
                </a:tc>
                <a:extLst>
                  <a:ext uri="{0D108BD9-81ED-4DB2-BD59-A6C34878D82A}">
                    <a16:rowId xmlns:a16="http://schemas.microsoft.com/office/drawing/2014/main" val="10000"/>
                  </a:ext>
                </a:extLst>
              </a:tr>
              <a:tr h="353318">
                <a:tc>
                  <a:txBody>
                    <a:bodyPr/>
                    <a:lstStyle/>
                    <a:p>
                      <a:r>
                        <a:rPr lang="en-GB" sz="1400" b="0" dirty="0"/>
                        <a:t>FGN Bonds</a:t>
                      </a:r>
                    </a:p>
                  </a:txBody>
                  <a:tcPr/>
                </a:tc>
                <a:tc>
                  <a:txBody>
                    <a:bodyPr/>
                    <a:lstStyle/>
                    <a:p>
                      <a:r>
                        <a:rPr lang="en-GB" sz="1400" b="0" dirty="0"/>
                        <a:t>11,830,260,673,592.00</a:t>
                      </a:r>
                    </a:p>
                  </a:txBody>
                  <a:tcPr/>
                </a:tc>
                <a:tc>
                  <a:txBody>
                    <a:bodyPr/>
                    <a:lstStyle/>
                    <a:p>
                      <a:r>
                        <a:rPr lang="en-GB" sz="1400" b="0" dirty="0"/>
                        <a:t>73.83</a:t>
                      </a:r>
                    </a:p>
                  </a:txBody>
                  <a:tcPr/>
                </a:tc>
                <a:extLst>
                  <a:ext uri="{0D108BD9-81ED-4DB2-BD59-A6C34878D82A}">
                    <a16:rowId xmlns:a16="http://schemas.microsoft.com/office/drawing/2014/main" val="10001"/>
                  </a:ext>
                </a:extLst>
              </a:tr>
              <a:tr h="3533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mn-lt"/>
                          <a:ea typeface="+mn-ea"/>
                          <a:cs typeface="+mn-cs"/>
                        </a:rPr>
                        <a:t>Nigerian Treasury Bills</a:t>
                      </a:r>
                    </a:p>
                    <a:p>
                      <a:endParaRPr lang="en-GB" sz="1400" b="0" dirty="0"/>
                    </a:p>
                  </a:txBody>
                  <a:tcPr/>
                </a:tc>
                <a:tc>
                  <a:txBody>
                    <a:bodyPr/>
                    <a:lstStyle/>
                    <a:p>
                      <a:r>
                        <a:rPr lang="en-GB" sz="1400" b="0" dirty="0"/>
                        <a:t>2,720,436,493,000.00</a:t>
                      </a:r>
                    </a:p>
                  </a:txBody>
                  <a:tcPr/>
                </a:tc>
                <a:tc>
                  <a:txBody>
                    <a:bodyPr/>
                    <a:lstStyle/>
                    <a:p>
                      <a:r>
                        <a:rPr lang="en-GB" sz="1400" b="0" dirty="0"/>
                        <a:t>16.98</a:t>
                      </a:r>
                    </a:p>
                  </a:txBody>
                  <a:tcPr/>
                </a:tc>
                <a:extLst>
                  <a:ext uri="{0D108BD9-81ED-4DB2-BD59-A6C34878D82A}">
                    <a16:rowId xmlns:a16="http://schemas.microsoft.com/office/drawing/2014/main" val="10002"/>
                  </a:ext>
                </a:extLst>
              </a:tr>
              <a:tr h="353318">
                <a:tc>
                  <a:txBody>
                    <a:bodyPr/>
                    <a:lstStyle/>
                    <a:p>
                      <a:r>
                        <a:rPr lang="en-GB" sz="1400" b="0" dirty="0"/>
                        <a:t>Nigerian Treasury</a:t>
                      </a:r>
                      <a:r>
                        <a:rPr lang="en-GB" sz="1400" b="0" baseline="0" dirty="0"/>
                        <a:t> Bonds </a:t>
                      </a:r>
                      <a:endParaRPr lang="en-GB" sz="1400" b="0" dirty="0"/>
                    </a:p>
                  </a:txBody>
                  <a:tcPr/>
                </a:tc>
                <a:tc>
                  <a:txBody>
                    <a:bodyPr/>
                    <a:lstStyle/>
                    <a:p>
                      <a:r>
                        <a:rPr lang="en-GB" sz="1400" b="0" dirty="0"/>
                        <a:t>100,988,000,000.00</a:t>
                      </a:r>
                    </a:p>
                  </a:txBody>
                  <a:tcPr/>
                </a:tc>
                <a:tc>
                  <a:txBody>
                    <a:bodyPr/>
                    <a:lstStyle/>
                    <a:p>
                      <a:r>
                        <a:rPr lang="en-GB" sz="1400" b="0" dirty="0"/>
                        <a:t>0.63</a:t>
                      </a:r>
                    </a:p>
                  </a:txBody>
                  <a:tcPr/>
                </a:tc>
                <a:extLst>
                  <a:ext uri="{0D108BD9-81ED-4DB2-BD59-A6C34878D82A}">
                    <a16:rowId xmlns:a16="http://schemas.microsoft.com/office/drawing/2014/main" val="10003"/>
                  </a:ext>
                </a:extLst>
              </a:tr>
              <a:tr h="353318">
                <a:tc>
                  <a:txBody>
                    <a:bodyPr/>
                    <a:lstStyle/>
                    <a:p>
                      <a:r>
                        <a:rPr lang="en-GB" sz="1400" b="0" dirty="0"/>
                        <a:t>FGN Savings Bond</a:t>
                      </a:r>
                    </a:p>
                  </a:txBody>
                  <a:tcPr/>
                </a:tc>
                <a:tc>
                  <a:txBody>
                    <a:bodyPr/>
                    <a:lstStyle/>
                    <a:p>
                      <a:r>
                        <a:rPr lang="en-GB" sz="1400" b="0" dirty="0"/>
                        <a:t>12,292,207,000.00</a:t>
                      </a:r>
                    </a:p>
                  </a:txBody>
                  <a:tcPr/>
                </a:tc>
                <a:tc>
                  <a:txBody>
                    <a:bodyPr/>
                    <a:lstStyle/>
                    <a:p>
                      <a:r>
                        <a:rPr lang="en-GB" sz="1400" b="0" dirty="0"/>
                        <a:t>0.08</a:t>
                      </a:r>
                    </a:p>
                  </a:txBody>
                  <a:tcPr/>
                </a:tc>
                <a:extLst>
                  <a:ext uri="{0D108BD9-81ED-4DB2-BD59-A6C34878D82A}">
                    <a16:rowId xmlns:a16="http://schemas.microsoft.com/office/drawing/2014/main" val="10004"/>
                  </a:ext>
                </a:extLst>
              </a:tr>
              <a:tr h="353318">
                <a:tc>
                  <a:txBody>
                    <a:bodyPr/>
                    <a:lstStyle/>
                    <a:p>
                      <a:r>
                        <a:rPr lang="en-GB" sz="1400" b="0" dirty="0"/>
                        <a:t>FGN </a:t>
                      </a:r>
                      <a:r>
                        <a:rPr lang="en-GB" sz="1400" b="0" dirty="0" err="1"/>
                        <a:t>Sukuk</a:t>
                      </a:r>
                      <a:endParaRPr lang="en-GB" sz="1400" b="0" dirty="0"/>
                    </a:p>
                  </a:txBody>
                  <a:tcPr/>
                </a:tc>
                <a:tc>
                  <a:txBody>
                    <a:bodyPr/>
                    <a:lstStyle/>
                    <a:p>
                      <a:r>
                        <a:rPr lang="en-GB" sz="1400" b="0" dirty="0"/>
                        <a:t>362,557,000,000.00</a:t>
                      </a:r>
                    </a:p>
                  </a:txBody>
                  <a:tcPr/>
                </a:tc>
                <a:tc>
                  <a:txBody>
                    <a:bodyPr/>
                    <a:lstStyle/>
                    <a:p>
                      <a:r>
                        <a:rPr lang="en-GB" sz="1400" b="0" dirty="0"/>
                        <a:t>2.26</a:t>
                      </a:r>
                    </a:p>
                  </a:txBody>
                  <a:tcPr/>
                </a:tc>
                <a:extLst>
                  <a:ext uri="{0D108BD9-81ED-4DB2-BD59-A6C34878D82A}">
                    <a16:rowId xmlns:a16="http://schemas.microsoft.com/office/drawing/2014/main" val="10005"/>
                  </a:ext>
                </a:extLst>
              </a:tr>
              <a:tr h="353318">
                <a:tc>
                  <a:txBody>
                    <a:bodyPr/>
                    <a:lstStyle/>
                    <a:p>
                      <a:r>
                        <a:rPr lang="en-GB" sz="1400" b="0" dirty="0"/>
                        <a:t>Green Bond</a:t>
                      </a:r>
                    </a:p>
                  </a:txBody>
                  <a:tcPr/>
                </a:tc>
                <a:tc>
                  <a:txBody>
                    <a:bodyPr/>
                    <a:lstStyle/>
                    <a:p>
                      <a:r>
                        <a:rPr lang="en-GB" sz="1400" b="0" dirty="0"/>
                        <a:t>25,690,000,000.00</a:t>
                      </a:r>
                    </a:p>
                  </a:txBody>
                  <a:tcPr/>
                </a:tc>
                <a:tc>
                  <a:txBody>
                    <a:bodyPr/>
                    <a:lstStyle/>
                    <a:p>
                      <a:r>
                        <a:rPr lang="en-GB" sz="1400" b="0" dirty="0"/>
                        <a:t>0.16</a:t>
                      </a:r>
                    </a:p>
                  </a:txBody>
                  <a:tcPr/>
                </a:tc>
                <a:extLst>
                  <a:ext uri="{0D108BD9-81ED-4DB2-BD59-A6C34878D82A}">
                    <a16:rowId xmlns:a16="http://schemas.microsoft.com/office/drawing/2014/main" val="10006"/>
                  </a:ext>
                </a:extLst>
              </a:tr>
              <a:tr h="353318">
                <a:tc>
                  <a:txBody>
                    <a:bodyPr/>
                    <a:lstStyle/>
                    <a:p>
                      <a:r>
                        <a:rPr lang="en-GB" sz="1400" b="0" dirty="0"/>
                        <a:t>Promissory Notes</a:t>
                      </a:r>
                    </a:p>
                  </a:txBody>
                  <a:tcPr/>
                </a:tc>
                <a:tc>
                  <a:txBody>
                    <a:bodyPr/>
                    <a:lstStyle/>
                    <a:p>
                      <a:r>
                        <a:rPr lang="en-GB" sz="1400" b="0" dirty="0"/>
                        <a:t>971,661,006,161.00</a:t>
                      </a:r>
                    </a:p>
                  </a:txBody>
                  <a:tcPr/>
                </a:tc>
                <a:tc>
                  <a:txBody>
                    <a:bodyPr/>
                    <a:lstStyle/>
                    <a:p>
                      <a:r>
                        <a:rPr lang="en-GB" sz="1400" b="0" dirty="0"/>
                        <a:t>6.06</a:t>
                      </a:r>
                    </a:p>
                  </a:txBody>
                  <a:tcPr/>
                </a:tc>
                <a:extLst>
                  <a:ext uri="{0D108BD9-81ED-4DB2-BD59-A6C34878D82A}">
                    <a16:rowId xmlns:a16="http://schemas.microsoft.com/office/drawing/2014/main" val="10007"/>
                  </a:ext>
                </a:extLst>
              </a:tr>
              <a:tr h="353318">
                <a:tc>
                  <a:txBody>
                    <a:bodyPr/>
                    <a:lstStyle/>
                    <a:p>
                      <a:r>
                        <a:rPr lang="en-GB" sz="1800" b="1" dirty="0"/>
                        <a:t>Total</a:t>
                      </a:r>
                    </a:p>
                  </a:txBody>
                  <a:tcPr/>
                </a:tc>
                <a:tc>
                  <a:txBody>
                    <a:bodyPr/>
                    <a:lstStyle/>
                    <a:p>
                      <a:r>
                        <a:rPr lang="en-GB" sz="1400" b="1" dirty="0"/>
                        <a:t>16,023,885,379,753.00</a:t>
                      </a:r>
                    </a:p>
                  </a:txBody>
                  <a:tcPr/>
                </a:tc>
                <a:tc>
                  <a:txBody>
                    <a:bodyPr/>
                    <a:lstStyle/>
                    <a:p>
                      <a:r>
                        <a:rPr lang="en-GB" sz="1400" b="1" dirty="0"/>
                        <a:t>100.00</a:t>
                      </a:r>
                    </a:p>
                  </a:txBody>
                  <a:tcPr/>
                </a:tc>
                <a:extLst>
                  <a:ext uri="{0D108BD9-81ED-4DB2-BD59-A6C34878D82A}">
                    <a16:rowId xmlns:a16="http://schemas.microsoft.com/office/drawing/2014/main" val="10008"/>
                  </a:ext>
                </a:extLst>
              </a:tr>
            </a:tbl>
          </a:graphicData>
        </a:graphic>
      </p:graphicFrame>
      <p:sp>
        <p:nvSpPr>
          <p:cNvPr id="6" name="Slide Number Placeholder 5"/>
          <p:cNvSpPr>
            <a:spLocks noGrp="1"/>
          </p:cNvSpPr>
          <p:nvPr>
            <p:ph type="sldNum" sz="quarter" idx="12"/>
          </p:nvPr>
        </p:nvSpPr>
        <p:spPr/>
        <p:txBody>
          <a:bodyPr/>
          <a:lstStyle/>
          <a:p>
            <a:fld id="{401CF334-2D5C-4859-84A6-CA7E6E43FAEB}" type="slidenum">
              <a:rPr lang="en-US" smtClean="0"/>
              <a:t>23</a:t>
            </a:fld>
            <a:endParaRPr lang="en-US"/>
          </a:p>
        </p:txBody>
      </p:sp>
    </p:spTree>
    <p:extLst>
      <p:ext uri="{BB962C8B-B14F-4D97-AF65-F5344CB8AC3E}">
        <p14:creationId xmlns:p14="http://schemas.microsoft.com/office/powerpoint/2010/main" val="2518479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7D737-6FC5-47FA-BBA8-FFD12C44BE56}"/>
              </a:ext>
            </a:extLst>
          </p:cNvPr>
          <p:cNvSpPr>
            <a:spLocks noGrp="1"/>
          </p:cNvSpPr>
          <p:nvPr>
            <p:ph type="title"/>
          </p:nvPr>
        </p:nvSpPr>
        <p:spPr>
          <a:xfrm>
            <a:off x="613410" y="649567"/>
            <a:ext cx="10972800" cy="1143000"/>
          </a:xfrm>
        </p:spPr>
        <p:txBody>
          <a:bodyPr>
            <a:normAutofit/>
          </a:bodyPr>
          <a:lstStyle/>
          <a:p>
            <a:r>
              <a:rPr lang="en-US" sz="2200" b="1" dirty="0">
                <a:solidFill>
                  <a:schemeClr val="accent6">
                    <a:lumMod val="75000"/>
                  </a:schemeClr>
                </a:solidFill>
                <a:latin typeface="Arial Black" panose="020B0A04020102020204" pitchFamily="34" charset="0"/>
              </a:rPr>
              <a:t>Country Experience: </a:t>
            </a:r>
            <a:r>
              <a:rPr lang="en-GB" sz="2200" b="1" dirty="0">
                <a:solidFill>
                  <a:schemeClr val="accent6">
                    <a:lumMod val="75000"/>
                  </a:schemeClr>
                </a:solidFill>
                <a:latin typeface="Arial Black" panose="020B0A04020102020204" pitchFamily="34" charset="0"/>
              </a:rPr>
              <a:t>Overview of  Public Debt Management in Nigeria…</a:t>
            </a:r>
            <a:endParaRPr lang="en-US" sz="2200" b="1" dirty="0">
              <a:solidFill>
                <a:schemeClr val="accent6">
                  <a:lumMod val="75000"/>
                </a:schemeClr>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3CB63EE8-AC05-48B9-A727-400D5F67F8BC}"/>
              </a:ext>
            </a:extLst>
          </p:cNvPr>
          <p:cNvSpPr>
            <a:spLocks noGrp="1"/>
          </p:cNvSpPr>
          <p:nvPr>
            <p:ph idx="1"/>
          </p:nvPr>
        </p:nvSpPr>
        <p:spPr>
          <a:xfrm>
            <a:off x="613410" y="1930972"/>
            <a:ext cx="10972800" cy="4389120"/>
          </a:xfrm>
        </p:spPr>
        <p:txBody>
          <a:bodyPr/>
          <a:lstStyle/>
          <a:p>
            <a:pPr marL="0" indent="0">
              <a:buNone/>
            </a:pPr>
            <a:r>
              <a:rPr lang="en-US" dirty="0"/>
              <a:t>  </a:t>
            </a:r>
            <a:r>
              <a:rPr lang="en-US" sz="2400" dirty="0">
                <a:solidFill>
                  <a:schemeClr val="accent6">
                    <a:lumMod val="75000"/>
                  </a:schemeClr>
                </a:solidFill>
              </a:rPr>
              <a:t>Nigeria’s External Debt Stock  as at December 31, 2020 (USD Millions)</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3009107"/>
              </p:ext>
            </p:extLst>
          </p:nvPr>
        </p:nvGraphicFramePr>
        <p:xfrm>
          <a:off x="857823" y="2432299"/>
          <a:ext cx="9844812" cy="2345710"/>
        </p:xfrm>
        <a:graphic>
          <a:graphicData uri="http://schemas.openxmlformats.org/drawingml/2006/table">
            <a:tbl>
              <a:tblPr firstRow="1" bandRow="1">
                <a:tableStyleId>{8799B23B-EC83-4686-B30A-512413B5E67A}</a:tableStyleId>
              </a:tblPr>
              <a:tblGrid>
                <a:gridCol w="2996172">
                  <a:extLst>
                    <a:ext uri="{9D8B030D-6E8A-4147-A177-3AD203B41FA5}">
                      <a16:colId xmlns:a16="http://schemas.microsoft.com/office/drawing/2014/main" val="20000"/>
                    </a:ext>
                  </a:extLst>
                </a:gridCol>
                <a:gridCol w="3501458">
                  <a:extLst>
                    <a:ext uri="{9D8B030D-6E8A-4147-A177-3AD203B41FA5}">
                      <a16:colId xmlns:a16="http://schemas.microsoft.com/office/drawing/2014/main" val="20001"/>
                    </a:ext>
                  </a:extLst>
                </a:gridCol>
                <a:gridCol w="3347182">
                  <a:extLst>
                    <a:ext uri="{9D8B030D-6E8A-4147-A177-3AD203B41FA5}">
                      <a16:colId xmlns:a16="http://schemas.microsoft.com/office/drawing/2014/main" val="20002"/>
                    </a:ext>
                  </a:extLst>
                </a:gridCol>
              </a:tblGrid>
              <a:tr h="510108">
                <a:tc>
                  <a:txBody>
                    <a:bodyPr/>
                    <a:lstStyle/>
                    <a:p>
                      <a:r>
                        <a:rPr lang="en-GB" sz="1600" dirty="0"/>
                        <a:t>Category</a:t>
                      </a:r>
                    </a:p>
                  </a:txBody>
                  <a:tcPr/>
                </a:tc>
                <a:tc>
                  <a:txBody>
                    <a:bodyPr/>
                    <a:lstStyle/>
                    <a:p>
                      <a:r>
                        <a:rPr lang="en-GB" sz="1600" dirty="0"/>
                        <a:t>Outstanding Debt</a:t>
                      </a:r>
                    </a:p>
                  </a:txBody>
                  <a:tcPr/>
                </a:tc>
                <a:tc>
                  <a:txBody>
                    <a:bodyPr/>
                    <a:lstStyle/>
                    <a:p>
                      <a:r>
                        <a:rPr lang="en-GB" sz="1600" dirty="0"/>
                        <a:t>%</a:t>
                      </a:r>
                      <a:r>
                        <a:rPr lang="en-GB" sz="1600" baseline="0" dirty="0"/>
                        <a:t> of Total</a:t>
                      </a:r>
                      <a:endParaRPr lang="en-GB" sz="1600" dirty="0"/>
                    </a:p>
                    <a:p>
                      <a:endParaRPr lang="en-GB" sz="1600" dirty="0"/>
                    </a:p>
                  </a:txBody>
                  <a:tcPr/>
                </a:tc>
                <a:extLst>
                  <a:ext uri="{0D108BD9-81ED-4DB2-BD59-A6C34878D82A}">
                    <a16:rowId xmlns:a16="http://schemas.microsoft.com/office/drawing/2014/main" val="10000"/>
                  </a:ext>
                </a:extLst>
              </a:tr>
              <a:tr h="353318">
                <a:tc>
                  <a:txBody>
                    <a:bodyPr/>
                    <a:lstStyle/>
                    <a:p>
                      <a:r>
                        <a:rPr lang="en-GB" sz="1400" b="1" dirty="0"/>
                        <a:t>Multilateral</a:t>
                      </a:r>
                    </a:p>
                  </a:txBody>
                  <a:tcPr/>
                </a:tc>
                <a:tc>
                  <a:txBody>
                    <a:bodyPr/>
                    <a:lstStyle/>
                    <a:p>
                      <a:r>
                        <a:rPr lang="en-GB" sz="1400" b="0" dirty="0"/>
                        <a:t>17,933,.64</a:t>
                      </a:r>
                    </a:p>
                  </a:txBody>
                  <a:tcPr/>
                </a:tc>
                <a:tc>
                  <a:txBody>
                    <a:bodyPr/>
                    <a:lstStyle/>
                    <a:p>
                      <a:r>
                        <a:rPr lang="en-GB" sz="1400" b="0" dirty="0"/>
                        <a:t>53.78%</a:t>
                      </a:r>
                    </a:p>
                  </a:txBody>
                  <a:tcPr/>
                </a:tc>
                <a:extLst>
                  <a:ext uri="{0D108BD9-81ED-4DB2-BD59-A6C34878D82A}">
                    <a16:rowId xmlns:a16="http://schemas.microsoft.com/office/drawing/2014/main" val="10001"/>
                  </a:ext>
                </a:extLst>
              </a:tr>
              <a:tr h="353318">
                <a:tc>
                  <a:txBody>
                    <a:bodyPr/>
                    <a:lstStyle/>
                    <a:p>
                      <a:r>
                        <a:rPr lang="en-GB" sz="1400" b="1" dirty="0"/>
                        <a:t>Bilateral</a:t>
                      </a:r>
                    </a:p>
                  </a:txBody>
                  <a:tcPr/>
                </a:tc>
                <a:tc>
                  <a:txBody>
                    <a:bodyPr/>
                    <a:lstStyle/>
                    <a:p>
                      <a:r>
                        <a:rPr lang="en-GB" sz="1400" b="0" dirty="0"/>
                        <a:t>4,059.39</a:t>
                      </a:r>
                    </a:p>
                  </a:txBody>
                  <a:tcPr/>
                </a:tc>
                <a:tc>
                  <a:txBody>
                    <a:bodyPr/>
                    <a:lstStyle/>
                    <a:p>
                      <a:r>
                        <a:rPr lang="en-GB" sz="1400" b="0" dirty="0"/>
                        <a:t>12.17%</a:t>
                      </a:r>
                    </a:p>
                  </a:txBody>
                  <a:tcPr/>
                </a:tc>
                <a:extLst>
                  <a:ext uri="{0D108BD9-81ED-4DB2-BD59-A6C34878D82A}">
                    <a16:rowId xmlns:a16="http://schemas.microsoft.com/office/drawing/2014/main" val="10002"/>
                  </a:ext>
                </a:extLst>
              </a:tr>
              <a:tr h="353318">
                <a:tc>
                  <a:txBody>
                    <a:bodyPr/>
                    <a:lstStyle/>
                    <a:p>
                      <a:r>
                        <a:rPr lang="en-GB" sz="1400" b="1" dirty="0"/>
                        <a:t>Commercial</a:t>
                      </a:r>
                    </a:p>
                  </a:txBody>
                  <a:tcPr/>
                </a:tc>
                <a:tc>
                  <a:txBody>
                    <a:bodyPr/>
                    <a:lstStyle/>
                    <a:p>
                      <a:r>
                        <a:rPr lang="en-GB" sz="1400" b="0" dirty="0"/>
                        <a:t>11,168.35</a:t>
                      </a:r>
                    </a:p>
                  </a:txBody>
                  <a:tcPr/>
                </a:tc>
                <a:tc>
                  <a:txBody>
                    <a:bodyPr/>
                    <a:lstStyle/>
                    <a:p>
                      <a:r>
                        <a:rPr lang="en-GB" sz="1400" b="0" dirty="0"/>
                        <a:t>33.49%</a:t>
                      </a:r>
                    </a:p>
                  </a:txBody>
                  <a:tcPr/>
                </a:tc>
                <a:extLst>
                  <a:ext uri="{0D108BD9-81ED-4DB2-BD59-A6C34878D82A}">
                    <a16:rowId xmlns:a16="http://schemas.microsoft.com/office/drawing/2014/main" val="10003"/>
                  </a:ext>
                </a:extLst>
              </a:tr>
              <a:tr h="353318">
                <a:tc>
                  <a:txBody>
                    <a:bodyPr/>
                    <a:lstStyle/>
                    <a:p>
                      <a:r>
                        <a:rPr lang="en-GB" sz="1400" b="1" dirty="0"/>
                        <a:t>Promissory Notes</a:t>
                      </a:r>
                    </a:p>
                  </a:txBody>
                  <a:tcPr/>
                </a:tc>
                <a:tc>
                  <a:txBody>
                    <a:bodyPr/>
                    <a:lstStyle/>
                    <a:p>
                      <a:r>
                        <a:rPr lang="en-GB" sz="1400" b="0" dirty="0"/>
                        <a:t>186.70</a:t>
                      </a:r>
                    </a:p>
                  </a:txBody>
                  <a:tcPr/>
                </a:tc>
                <a:tc>
                  <a:txBody>
                    <a:bodyPr/>
                    <a:lstStyle/>
                    <a:p>
                      <a:r>
                        <a:rPr lang="en-GB" sz="1400" b="0" dirty="0"/>
                        <a:t>0.56%</a:t>
                      </a:r>
                    </a:p>
                  </a:txBody>
                  <a:tcPr/>
                </a:tc>
                <a:extLst>
                  <a:ext uri="{0D108BD9-81ED-4DB2-BD59-A6C34878D82A}">
                    <a16:rowId xmlns:a16="http://schemas.microsoft.com/office/drawing/2014/main" val="10004"/>
                  </a:ext>
                </a:extLst>
              </a:tr>
              <a:tr h="353318">
                <a:tc>
                  <a:txBody>
                    <a:bodyPr/>
                    <a:lstStyle/>
                    <a:p>
                      <a:r>
                        <a:rPr lang="en-GB" sz="1400" b="1" dirty="0"/>
                        <a:t>TOTAL</a:t>
                      </a:r>
                    </a:p>
                  </a:txBody>
                  <a:tcPr/>
                </a:tc>
                <a:tc>
                  <a:txBody>
                    <a:bodyPr/>
                    <a:lstStyle/>
                    <a:p>
                      <a:r>
                        <a:rPr lang="en-GB" sz="1400" b="1" dirty="0"/>
                        <a:t>33,348.08</a:t>
                      </a:r>
                    </a:p>
                  </a:txBody>
                  <a:tcPr/>
                </a:tc>
                <a:tc>
                  <a:txBody>
                    <a:bodyPr/>
                    <a:lstStyle/>
                    <a:p>
                      <a:r>
                        <a:rPr lang="en-GB" sz="1400" b="1" dirty="0"/>
                        <a:t>100.00%</a:t>
                      </a:r>
                    </a:p>
                  </a:txBody>
                  <a:tcPr/>
                </a:tc>
                <a:extLst>
                  <a:ext uri="{0D108BD9-81ED-4DB2-BD59-A6C34878D82A}">
                    <a16:rowId xmlns:a16="http://schemas.microsoft.com/office/drawing/2014/main" val="10005"/>
                  </a:ext>
                </a:extLst>
              </a:tr>
            </a:tbl>
          </a:graphicData>
        </a:graphic>
      </p:graphicFrame>
      <p:sp>
        <p:nvSpPr>
          <p:cNvPr id="6" name="Slide Number Placeholder 5"/>
          <p:cNvSpPr>
            <a:spLocks noGrp="1"/>
          </p:cNvSpPr>
          <p:nvPr>
            <p:ph type="sldNum" sz="quarter" idx="12"/>
          </p:nvPr>
        </p:nvSpPr>
        <p:spPr/>
        <p:txBody>
          <a:bodyPr/>
          <a:lstStyle/>
          <a:p>
            <a:fld id="{401CF334-2D5C-4859-84A6-CA7E6E43FAEB}" type="slidenum">
              <a:rPr lang="en-US" smtClean="0"/>
              <a:t>24</a:t>
            </a:fld>
            <a:endParaRPr lang="en-US"/>
          </a:p>
        </p:txBody>
      </p:sp>
    </p:spTree>
    <p:extLst>
      <p:ext uri="{BB962C8B-B14F-4D97-AF65-F5344CB8AC3E}">
        <p14:creationId xmlns:p14="http://schemas.microsoft.com/office/powerpoint/2010/main" val="3965253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b="1" dirty="0">
                <a:solidFill>
                  <a:schemeClr val="accent6">
                    <a:lumMod val="75000"/>
                  </a:schemeClr>
                </a:solidFill>
                <a:latin typeface="Arial Black" panose="020B0A04020102020204" pitchFamily="34" charset="0"/>
              </a:rPr>
              <a:t>Country Experience: </a:t>
            </a:r>
            <a:r>
              <a:rPr lang="en-GB" sz="2200" b="1" dirty="0">
                <a:solidFill>
                  <a:schemeClr val="accent6">
                    <a:lumMod val="75000"/>
                  </a:schemeClr>
                </a:solidFill>
                <a:latin typeface="Arial Black" panose="020B0A04020102020204" pitchFamily="34" charset="0"/>
              </a:rPr>
              <a:t>Overview of  Public Debt Management in Nigeria…</a:t>
            </a:r>
          </a:p>
        </p:txBody>
      </p:sp>
      <p:sp>
        <p:nvSpPr>
          <p:cNvPr id="3" name="Content Placeholder 2"/>
          <p:cNvSpPr>
            <a:spLocks noGrp="1"/>
          </p:cNvSpPr>
          <p:nvPr>
            <p:ph idx="1"/>
          </p:nvPr>
        </p:nvSpPr>
        <p:spPr/>
        <p:txBody>
          <a:bodyPr>
            <a:normAutofit/>
          </a:bodyPr>
          <a:lstStyle/>
          <a:p>
            <a:pPr marL="0" indent="0">
              <a:buNone/>
            </a:pPr>
            <a:r>
              <a:rPr lang="en-GB" sz="2400" dirty="0">
                <a:solidFill>
                  <a:schemeClr val="accent6">
                    <a:lumMod val="75000"/>
                  </a:schemeClr>
                </a:solidFill>
              </a:rPr>
              <a:t>Some steps Nigeria has taken in Public Debt Management: </a:t>
            </a:r>
          </a:p>
          <a:p>
            <a:pPr algn="just"/>
            <a:r>
              <a:rPr lang="en-GB" sz="1700" dirty="0"/>
              <a:t>Establishment of </a:t>
            </a:r>
            <a:r>
              <a:rPr lang="en-GB" sz="1700" b="1" dirty="0"/>
              <a:t>Debt Management Office (DMO) in 2000 </a:t>
            </a:r>
            <a:r>
              <a:rPr lang="en-GB" sz="1700" dirty="0"/>
              <a:t>with the responsibility to manage the country’s public debt - external and domestic, in line with the public debt management objectives. </a:t>
            </a:r>
          </a:p>
          <a:p>
            <a:pPr algn="just"/>
            <a:r>
              <a:rPr lang="en-GB" sz="1700" dirty="0"/>
              <a:t>The legal framework is in place – The DMO Act (2003), Fiscal Responsibility Act (2007), etc.</a:t>
            </a:r>
          </a:p>
          <a:p>
            <a:pPr algn="just"/>
            <a:r>
              <a:rPr lang="en-GB" sz="1700" dirty="0"/>
              <a:t>The Office is structured into </a:t>
            </a:r>
            <a:r>
              <a:rPr lang="en-GB" sz="1700" b="1" dirty="0"/>
              <a:t>Front Office, Middle Office and Back Office</a:t>
            </a:r>
          </a:p>
          <a:p>
            <a:pPr algn="just"/>
            <a:r>
              <a:rPr lang="en-GB" sz="1700" dirty="0"/>
              <a:t>Developed a deep and liquid </a:t>
            </a:r>
            <a:r>
              <a:rPr lang="en-GB" sz="1700" b="1" dirty="0"/>
              <a:t>domestic bond market</a:t>
            </a:r>
          </a:p>
          <a:p>
            <a:pPr algn="just"/>
            <a:r>
              <a:rPr lang="en-GB" sz="1700" b="1" dirty="0"/>
              <a:t>FGN Bonds  re-introduce in 2003 </a:t>
            </a:r>
            <a:r>
              <a:rPr lang="en-GB" sz="1700" dirty="0"/>
              <a:t>after 18 years of absence from the capital market.</a:t>
            </a:r>
          </a:p>
          <a:p>
            <a:pPr algn="just"/>
            <a:r>
              <a:rPr lang="en-GB" sz="1700" dirty="0"/>
              <a:t>Extend the Yield Curve up to </a:t>
            </a:r>
            <a:r>
              <a:rPr lang="en-GB" sz="1700" b="1" dirty="0"/>
              <a:t>30 years </a:t>
            </a:r>
            <a:r>
              <a:rPr lang="en-GB" sz="1700" dirty="0"/>
              <a:t>with issuance of 30-year FGN Bonds.</a:t>
            </a:r>
          </a:p>
          <a:p>
            <a:pPr algn="just"/>
            <a:r>
              <a:rPr lang="en-GB" sz="1700" dirty="0"/>
              <a:t>Develop a calendar for </a:t>
            </a:r>
            <a:r>
              <a:rPr lang="en-GB" sz="1700" b="1" dirty="0"/>
              <a:t>regular monthly auctions  </a:t>
            </a:r>
            <a:r>
              <a:rPr lang="en-GB" sz="1700" dirty="0"/>
              <a:t>since July 2005.</a:t>
            </a:r>
          </a:p>
          <a:p>
            <a:pPr algn="just"/>
            <a:r>
              <a:rPr lang="en-GB" sz="1700" dirty="0"/>
              <a:t>Established the </a:t>
            </a:r>
            <a:r>
              <a:rPr lang="en-GB" sz="1700" b="1" dirty="0"/>
              <a:t>Primary Dealers’ network and Market Makers </a:t>
            </a:r>
            <a:r>
              <a:rPr lang="en-GB" sz="1700" dirty="0"/>
              <a:t>infrastructures and institutions (PDMMs) to ensure a strong and vibrant bond market  for both the Primary and the Secondary Markets.</a:t>
            </a:r>
          </a:p>
          <a:p>
            <a:pPr algn="just"/>
            <a:r>
              <a:rPr lang="en-GB" sz="1700" b="1" dirty="0"/>
              <a:t>Debt Sustainability Analysis </a:t>
            </a:r>
            <a:r>
              <a:rPr lang="en-GB" sz="1700" dirty="0"/>
              <a:t>to ensure that the level of Public Debt is sustainable.</a:t>
            </a:r>
          </a:p>
          <a:p>
            <a:endParaRPr lang="en-GB" sz="1800" dirty="0"/>
          </a:p>
          <a:p>
            <a:endParaRPr lang="en-GB" sz="1800" dirty="0"/>
          </a:p>
          <a:p>
            <a:endParaRPr lang="en-GB" sz="1800" dirty="0"/>
          </a:p>
        </p:txBody>
      </p:sp>
      <p:sp>
        <p:nvSpPr>
          <p:cNvPr id="4" name="Slide Number Placeholder 3"/>
          <p:cNvSpPr>
            <a:spLocks noGrp="1"/>
          </p:cNvSpPr>
          <p:nvPr>
            <p:ph type="sldNum" sz="quarter" idx="12"/>
          </p:nvPr>
        </p:nvSpPr>
        <p:spPr/>
        <p:txBody>
          <a:bodyPr/>
          <a:lstStyle/>
          <a:p>
            <a:fld id="{401CF334-2D5C-4859-84A6-CA7E6E43FAEB}" type="slidenum">
              <a:rPr lang="en-US" smtClean="0"/>
              <a:t>25</a:t>
            </a:fld>
            <a:endParaRPr lang="en-US"/>
          </a:p>
        </p:txBody>
      </p:sp>
    </p:spTree>
    <p:extLst>
      <p:ext uri="{BB962C8B-B14F-4D97-AF65-F5344CB8AC3E}">
        <p14:creationId xmlns:p14="http://schemas.microsoft.com/office/powerpoint/2010/main" val="4100239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b="1" dirty="0">
                <a:solidFill>
                  <a:schemeClr val="accent6">
                    <a:lumMod val="75000"/>
                  </a:schemeClr>
                </a:solidFill>
                <a:latin typeface="Arial Black" panose="020B0A04020102020204" pitchFamily="34" charset="0"/>
              </a:rPr>
              <a:t>Country Experience: </a:t>
            </a:r>
            <a:r>
              <a:rPr lang="en-GB" sz="2200" b="1" dirty="0">
                <a:solidFill>
                  <a:schemeClr val="accent6">
                    <a:lumMod val="75000"/>
                  </a:schemeClr>
                </a:solidFill>
                <a:latin typeface="Arial Black" panose="020B0A04020102020204" pitchFamily="34" charset="0"/>
              </a:rPr>
              <a:t>Overview of  Public Debt Management in Nigeria…</a:t>
            </a:r>
          </a:p>
        </p:txBody>
      </p:sp>
      <p:sp>
        <p:nvSpPr>
          <p:cNvPr id="3" name="Content Placeholder 2"/>
          <p:cNvSpPr>
            <a:spLocks noGrp="1"/>
          </p:cNvSpPr>
          <p:nvPr>
            <p:ph idx="1"/>
          </p:nvPr>
        </p:nvSpPr>
        <p:spPr/>
        <p:txBody>
          <a:bodyPr>
            <a:normAutofit/>
          </a:bodyPr>
          <a:lstStyle/>
          <a:p>
            <a:pPr marL="0" indent="0">
              <a:buNone/>
            </a:pPr>
            <a:r>
              <a:rPr lang="en-GB" sz="2400" dirty="0">
                <a:solidFill>
                  <a:schemeClr val="accent6">
                    <a:lumMod val="75000"/>
                  </a:schemeClr>
                </a:solidFill>
              </a:rPr>
              <a:t>Some steps Nigeria has taken in Public Debt Management: </a:t>
            </a:r>
          </a:p>
          <a:p>
            <a:pPr algn="just"/>
            <a:r>
              <a:rPr lang="en-GB" sz="1700" b="1" dirty="0"/>
              <a:t>Medium-Term Debt Management Strategy  </a:t>
            </a:r>
          </a:p>
          <a:p>
            <a:pPr algn="just"/>
            <a:r>
              <a:rPr lang="en-GB" sz="1700" b="1" dirty="0"/>
              <a:t>Nigeria Debt Management Framework </a:t>
            </a:r>
            <a:r>
              <a:rPr lang="en-GB" sz="1700" dirty="0"/>
              <a:t>to ensure government’s borrowing activities are conducted in accordance with statutory provisions and regulations, as well as international best practices.</a:t>
            </a:r>
          </a:p>
          <a:p>
            <a:pPr algn="just"/>
            <a:r>
              <a:rPr lang="en-GB" sz="1700" dirty="0"/>
              <a:t>Development of </a:t>
            </a:r>
            <a:r>
              <a:rPr lang="en-GB" sz="1700" b="1" dirty="0"/>
              <a:t>Borrowing Guidelines </a:t>
            </a:r>
            <a:r>
              <a:rPr lang="en-GB" sz="1700" dirty="0"/>
              <a:t>to guide Federal Government, State Governments and the FCT and their Agencies, on External and Domestic Borrowing </a:t>
            </a:r>
          </a:p>
          <a:p>
            <a:pPr algn="just"/>
            <a:r>
              <a:rPr lang="en-GB" sz="1700" dirty="0"/>
              <a:t>Develop </a:t>
            </a:r>
            <a:r>
              <a:rPr lang="en-GB" sz="1700" b="1" dirty="0"/>
              <a:t>Strategic Plan Document </a:t>
            </a:r>
            <a:r>
              <a:rPr lang="en-GB" sz="1700" dirty="0"/>
              <a:t>to align public debt management activities with Government's economic policy thrusts.</a:t>
            </a:r>
          </a:p>
          <a:p>
            <a:pPr algn="just"/>
            <a:r>
              <a:rPr lang="en-GB" sz="1700" b="1" dirty="0"/>
              <a:t>Debt Management Performance Assessment </a:t>
            </a:r>
            <a:r>
              <a:rPr lang="en-GB" sz="1700" dirty="0"/>
              <a:t>(</a:t>
            </a:r>
            <a:r>
              <a:rPr lang="en-GB" sz="1700" dirty="0" err="1"/>
              <a:t>DeMPA</a:t>
            </a:r>
            <a:r>
              <a:rPr lang="en-GB" sz="1700" dirty="0"/>
              <a:t>) programme in partnership with the World Bank to assist Nigeria in identifying priority areas for improvements. </a:t>
            </a:r>
          </a:p>
          <a:p>
            <a:pPr algn="just"/>
            <a:r>
              <a:rPr lang="en-GB" sz="1700" dirty="0"/>
              <a:t> </a:t>
            </a:r>
            <a:r>
              <a:rPr lang="en-GB" sz="1800" dirty="0"/>
              <a:t>Securitization of other government liabilities such as contractors debts and pension arrears.</a:t>
            </a:r>
          </a:p>
          <a:p>
            <a:pPr algn="just"/>
            <a:r>
              <a:rPr lang="en-GB" sz="1800" dirty="0"/>
              <a:t>The establishment of Monetary-Fiscal Policy Coordinating Committee </a:t>
            </a:r>
          </a:p>
          <a:p>
            <a:pPr algn="just"/>
            <a:r>
              <a:rPr lang="en-GB" sz="1800" b="1" dirty="0"/>
              <a:t>Sub-national Debt Management</a:t>
            </a:r>
            <a:r>
              <a:rPr lang="en-GB" sz="1800" dirty="0"/>
              <a:t>. Develop Template and Build capacity for 36 States &amp; FCT.</a:t>
            </a:r>
          </a:p>
          <a:p>
            <a:endParaRPr lang="en-GB" sz="1800" dirty="0"/>
          </a:p>
          <a:p>
            <a:endParaRPr lang="en-GB" sz="1800" dirty="0"/>
          </a:p>
        </p:txBody>
      </p:sp>
      <p:sp>
        <p:nvSpPr>
          <p:cNvPr id="4" name="Slide Number Placeholder 3"/>
          <p:cNvSpPr>
            <a:spLocks noGrp="1"/>
          </p:cNvSpPr>
          <p:nvPr>
            <p:ph type="sldNum" sz="quarter" idx="12"/>
          </p:nvPr>
        </p:nvSpPr>
        <p:spPr/>
        <p:txBody>
          <a:bodyPr/>
          <a:lstStyle/>
          <a:p>
            <a:fld id="{401CF334-2D5C-4859-84A6-CA7E6E43FAEB}" type="slidenum">
              <a:rPr lang="en-US" smtClean="0"/>
              <a:t>26</a:t>
            </a:fld>
            <a:endParaRPr lang="en-US"/>
          </a:p>
        </p:txBody>
      </p:sp>
    </p:spTree>
    <p:extLst>
      <p:ext uri="{BB962C8B-B14F-4D97-AF65-F5344CB8AC3E}">
        <p14:creationId xmlns:p14="http://schemas.microsoft.com/office/powerpoint/2010/main" val="400688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0F6BC-03C3-4EA0-91B8-3EFA1DCE17B2}"/>
              </a:ext>
            </a:extLst>
          </p:cNvPr>
          <p:cNvSpPr>
            <a:spLocks noGrp="1"/>
          </p:cNvSpPr>
          <p:nvPr>
            <p:ph type="title"/>
          </p:nvPr>
        </p:nvSpPr>
        <p:spPr/>
        <p:txBody>
          <a:bodyPr>
            <a:normAutofit/>
          </a:bodyPr>
          <a:lstStyle/>
          <a:p>
            <a:r>
              <a:rPr lang="en-US" sz="2200" b="1" dirty="0">
                <a:solidFill>
                  <a:schemeClr val="accent6">
                    <a:lumMod val="75000"/>
                  </a:schemeClr>
                </a:solidFill>
                <a:latin typeface="Arial Black" panose="020B0A04020102020204" pitchFamily="34" charset="0"/>
              </a:rPr>
              <a:t>VII. Conclusion </a:t>
            </a:r>
          </a:p>
        </p:txBody>
      </p:sp>
      <p:sp>
        <p:nvSpPr>
          <p:cNvPr id="3" name="Content Placeholder 2">
            <a:extLst>
              <a:ext uri="{FF2B5EF4-FFF2-40B4-BE49-F238E27FC236}">
                <a16:creationId xmlns:a16="http://schemas.microsoft.com/office/drawing/2014/main" id="{7B60AEEB-2D92-4788-87BB-AF58BF81A073}"/>
              </a:ext>
            </a:extLst>
          </p:cNvPr>
          <p:cNvSpPr>
            <a:spLocks noGrp="1"/>
          </p:cNvSpPr>
          <p:nvPr>
            <p:ph idx="1"/>
          </p:nvPr>
        </p:nvSpPr>
        <p:spPr/>
        <p:txBody>
          <a:bodyPr/>
          <a:lstStyle/>
          <a:p>
            <a:r>
              <a:rPr lang="en-GB" sz="1800" dirty="0">
                <a:solidFill>
                  <a:prstClr val="black"/>
                </a:solidFill>
              </a:rPr>
              <a:t>Public debt, or sovereign debt, is an important way for governments to finance investments in growth and development. However, government’s borrowing activities should be conducted in accordance with statutory provisions and regulations, as well as international best practices.</a:t>
            </a:r>
            <a:endParaRPr lang="en-US" sz="1800" dirty="0">
              <a:solidFill>
                <a:prstClr val="black"/>
              </a:solidFill>
            </a:endParaRPr>
          </a:p>
          <a:p>
            <a:endParaRPr lang="en-GB" sz="1800" dirty="0">
              <a:solidFill>
                <a:prstClr val="black"/>
              </a:solidFill>
            </a:endParaRPr>
          </a:p>
          <a:p>
            <a:r>
              <a:rPr lang="en-GB" sz="1800" dirty="0">
                <a:solidFill>
                  <a:prstClr val="black"/>
                </a:solidFill>
              </a:rPr>
              <a:t>Government should ensure that the government’s financing needs and its payment obligations are met at the lowest possible cost over the medium to long-run, consistent with a prudent degree of risk.</a:t>
            </a:r>
          </a:p>
          <a:p>
            <a:endParaRPr lang="en-GB" sz="1800" dirty="0">
              <a:solidFill>
                <a:prstClr val="black"/>
              </a:solidFill>
            </a:endParaRPr>
          </a:p>
          <a:p>
            <a:r>
              <a:rPr lang="en-GB" sz="1800" dirty="0">
                <a:solidFill>
                  <a:prstClr val="black"/>
                </a:solidFill>
              </a:rPr>
              <a:t>Governments should seek to ensure that both the level and rate of growth in their public debt are on a sustainable path and that the debt can be serviced under a wide range of circumstances</a:t>
            </a:r>
          </a:p>
          <a:p>
            <a:endParaRPr lang="en-GB" sz="1800" dirty="0">
              <a:solidFill>
                <a:prstClr val="black"/>
              </a:solidFill>
            </a:endParaRPr>
          </a:p>
          <a:p>
            <a:r>
              <a:rPr lang="en-GB" sz="1800" dirty="0">
                <a:solidFill>
                  <a:prstClr val="black"/>
                </a:solidFill>
              </a:rPr>
              <a:t>Debt management should be anchored in sound macroeconomic and financial sector policies to ensure that the level and rate of growth in public debt are sustainable. </a:t>
            </a:r>
          </a:p>
          <a:p>
            <a:pPr marL="0" indent="0" algn="just">
              <a:buNone/>
            </a:pPr>
            <a:endParaRPr lang="en-US" sz="1800" dirty="0">
              <a:solidFill>
                <a:prstClr val="black"/>
              </a:solidFill>
            </a:endParaRPr>
          </a:p>
        </p:txBody>
      </p:sp>
      <p:sp>
        <p:nvSpPr>
          <p:cNvPr id="4" name="Slide Number Placeholder 3"/>
          <p:cNvSpPr>
            <a:spLocks noGrp="1"/>
          </p:cNvSpPr>
          <p:nvPr>
            <p:ph type="sldNum" sz="quarter" idx="12"/>
          </p:nvPr>
        </p:nvSpPr>
        <p:spPr/>
        <p:txBody>
          <a:bodyPr/>
          <a:lstStyle/>
          <a:p>
            <a:fld id="{401CF334-2D5C-4859-84A6-CA7E6E43FAEB}" type="slidenum">
              <a:rPr lang="en-US" smtClean="0"/>
              <a:t>27</a:t>
            </a:fld>
            <a:endParaRPr lang="en-US"/>
          </a:p>
        </p:txBody>
      </p:sp>
    </p:spTree>
    <p:extLst>
      <p:ext uri="{BB962C8B-B14F-4D97-AF65-F5344CB8AC3E}">
        <p14:creationId xmlns:p14="http://schemas.microsoft.com/office/powerpoint/2010/main" val="3799769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3197906"/>
            <a:ext cx="11074400" cy="1143000"/>
          </a:xfrm>
        </p:spPr>
        <p:txBody>
          <a:bodyPr/>
          <a:lstStyle/>
          <a:p>
            <a:pPr algn="ctr"/>
            <a:r>
              <a:rPr lang="en-GB" b="1" dirty="0">
                <a:solidFill>
                  <a:schemeClr val="accent6">
                    <a:lumMod val="75000"/>
                  </a:schemeClr>
                </a:solidFill>
              </a:rPr>
              <a:t>THANK YOU </a:t>
            </a:r>
          </a:p>
        </p:txBody>
      </p:sp>
      <p:sp>
        <p:nvSpPr>
          <p:cNvPr id="3" name="Slide Number Placeholder 2"/>
          <p:cNvSpPr>
            <a:spLocks noGrp="1"/>
          </p:cNvSpPr>
          <p:nvPr>
            <p:ph type="sldNum" sz="quarter" idx="12"/>
          </p:nvPr>
        </p:nvSpPr>
        <p:spPr/>
        <p:txBody>
          <a:bodyPr/>
          <a:lstStyle/>
          <a:p>
            <a:fld id="{401CF334-2D5C-4859-84A6-CA7E6E43FAEB}" type="slidenum">
              <a:rPr lang="en-US" smtClean="0"/>
              <a:t>28</a:t>
            </a:fld>
            <a:endParaRPr lang="en-US"/>
          </a:p>
        </p:txBody>
      </p:sp>
    </p:spTree>
    <p:extLst>
      <p:ext uri="{BB962C8B-B14F-4D97-AF65-F5344CB8AC3E}">
        <p14:creationId xmlns:p14="http://schemas.microsoft.com/office/powerpoint/2010/main" val="2114156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EF2DD-ED05-42B4-8926-CAFFDD512A6B}"/>
              </a:ext>
            </a:extLst>
          </p:cNvPr>
          <p:cNvSpPr>
            <a:spLocks noGrp="1"/>
          </p:cNvSpPr>
          <p:nvPr>
            <p:ph type="title"/>
          </p:nvPr>
        </p:nvSpPr>
        <p:spPr/>
        <p:txBody>
          <a:bodyPr>
            <a:normAutofit/>
          </a:bodyPr>
          <a:lstStyle/>
          <a:p>
            <a:r>
              <a:rPr lang="en-US" b="1" dirty="0">
                <a:solidFill>
                  <a:schemeClr val="accent6">
                    <a:lumMod val="75000"/>
                  </a:schemeClr>
                </a:solidFill>
                <a:latin typeface="Arial Black" panose="020B0A04020102020204" pitchFamily="34" charset="0"/>
              </a:rPr>
              <a:t>I. What is Public Debt?</a:t>
            </a:r>
          </a:p>
        </p:txBody>
      </p:sp>
      <p:sp>
        <p:nvSpPr>
          <p:cNvPr id="3" name="Content Placeholder 2">
            <a:extLst>
              <a:ext uri="{FF2B5EF4-FFF2-40B4-BE49-F238E27FC236}">
                <a16:creationId xmlns:a16="http://schemas.microsoft.com/office/drawing/2014/main" id="{5B4259D5-867E-479C-B3FF-385A32DFB25C}"/>
              </a:ext>
            </a:extLst>
          </p:cNvPr>
          <p:cNvSpPr>
            <a:spLocks noGrp="1"/>
          </p:cNvSpPr>
          <p:nvPr>
            <p:ph idx="1"/>
          </p:nvPr>
        </p:nvSpPr>
        <p:spPr/>
        <p:txBody>
          <a:bodyPr>
            <a:normAutofit/>
          </a:bodyPr>
          <a:lstStyle/>
          <a:p>
            <a:endParaRPr lang="en-GB" sz="1800" dirty="0"/>
          </a:p>
          <a:p>
            <a:r>
              <a:rPr lang="en-GB" sz="2400" dirty="0">
                <a:solidFill>
                  <a:schemeClr val="accent6">
                    <a:lumMod val="50000"/>
                  </a:schemeClr>
                </a:solidFill>
              </a:rPr>
              <a:t>Public debt, or sovereign debt, is an important way for governments to finance investments in growth and development. </a:t>
            </a:r>
            <a:r>
              <a:rPr lang="en-GB" sz="2400" b="1" dirty="0">
                <a:solidFill>
                  <a:schemeClr val="accent6">
                    <a:lumMod val="50000"/>
                  </a:schemeClr>
                </a:solidFill>
              </a:rPr>
              <a:t>It is the debt of the sovereign government – the central government</a:t>
            </a:r>
            <a:r>
              <a:rPr lang="en-GB" sz="2400" dirty="0">
                <a:solidFill>
                  <a:schemeClr val="accent6">
                    <a:lumMod val="50000"/>
                  </a:schemeClr>
                </a:solidFill>
              </a:rPr>
              <a:t>.</a:t>
            </a:r>
          </a:p>
          <a:p>
            <a:endParaRPr lang="en-GB" sz="2400" dirty="0">
              <a:solidFill>
                <a:schemeClr val="accent6">
                  <a:lumMod val="50000"/>
                </a:schemeClr>
              </a:solidFill>
            </a:endParaRPr>
          </a:p>
          <a:p>
            <a:r>
              <a:rPr lang="en-GB" sz="2400" dirty="0">
                <a:solidFill>
                  <a:schemeClr val="accent6">
                    <a:lumMod val="50000"/>
                  </a:schemeClr>
                </a:solidFill>
              </a:rPr>
              <a:t>Total  public debt consists of  external and domestic debts.</a:t>
            </a:r>
          </a:p>
          <a:p>
            <a:pPr marL="0" indent="0">
              <a:buNone/>
            </a:pPr>
            <a:endParaRPr lang="en-GB" sz="1800" dirty="0"/>
          </a:p>
          <a:p>
            <a:r>
              <a:rPr lang="en-GB" sz="1600" b="1" dirty="0"/>
              <a:t>Debt liabilities owed by residents to residents of same economy are domestic debt, and debt liabilities owed by residents to non-residents are external debt.</a:t>
            </a:r>
          </a:p>
          <a:p>
            <a:endParaRPr lang="en-US" sz="1600" b="1" i="1" dirty="0"/>
          </a:p>
        </p:txBody>
      </p:sp>
      <p:sp>
        <p:nvSpPr>
          <p:cNvPr id="4" name="Slide Number Placeholder 3"/>
          <p:cNvSpPr>
            <a:spLocks noGrp="1"/>
          </p:cNvSpPr>
          <p:nvPr>
            <p:ph type="sldNum" sz="quarter" idx="12"/>
          </p:nvPr>
        </p:nvSpPr>
        <p:spPr/>
        <p:txBody>
          <a:bodyPr/>
          <a:lstStyle/>
          <a:p>
            <a:fld id="{401CF334-2D5C-4859-84A6-CA7E6E43FAEB}" type="slidenum">
              <a:rPr lang="en-US" smtClean="0"/>
              <a:t>3</a:t>
            </a:fld>
            <a:endParaRPr lang="en-US"/>
          </a:p>
        </p:txBody>
      </p:sp>
    </p:spTree>
    <p:extLst>
      <p:ext uri="{BB962C8B-B14F-4D97-AF65-F5344CB8AC3E}">
        <p14:creationId xmlns:p14="http://schemas.microsoft.com/office/powerpoint/2010/main" val="2239732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2B4E2-6CDE-44D1-ACD9-8CD66EAAC5CF}"/>
              </a:ext>
            </a:extLst>
          </p:cNvPr>
          <p:cNvSpPr>
            <a:spLocks noGrp="1"/>
          </p:cNvSpPr>
          <p:nvPr>
            <p:ph type="title"/>
          </p:nvPr>
        </p:nvSpPr>
        <p:spPr/>
        <p:txBody>
          <a:bodyPr>
            <a:noAutofit/>
          </a:bodyPr>
          <a:lstStyle/>
          <a:p>
            <a:r>
              <a:rPr lang="en-US" sz="4400" b="1" dirty="0">
                <a:solidFill>
                  <a:schemeClr val="accent6">
                    <a:lumMod val="75000"/>
                  </a:schemeClr>
                </a:solidFill>
                <a:latin typeface="Arial Black" panose="020B0A04020102020204" pitchFamily="34" charset="0"/>
              </a:rPr>
              <a:t>Public Debt – External &amp; Domestic</a:t>
            </a:r>
          </a:p>
        </p:txBody>
      </p:sp>
      <p:sp>
        <p:nvSpPr>
          <p:cNvPr id="3" name="Text Placeholder 2">
            <a:extLst>
              <a:ext uri="{FF2B5EF4-FFF2-40B4-BE49-F238E27FC236}">
                <a16:creationId xmlns:a16="http://schemas.microsoft.com/office/drawing/2014/main" id="{29D52D6A-D0B2-4B59-83F2-75760B1EE453}"/>
              </a:ext>
            </a:extLst>
          </p:cNvPr>
          <p:cNvSpPr>
            <a:spLocks noGrp="1"/>
          </p:cNvSpPr>
          <p:nvPr>
            <p:ph type="body" idx="1"/>
          </p:nvPr>
        </p:nvSpPr>
        <p:spPr/>
        <p:txBody>
          <a:bodyPr/>
          <a:lstStyle/>
          <a:p>
            <a:r>
              <a:rPr lang="en-US" dirty="0">
                <a:solidFill>
                  <a:schemeClr val="accent6">
                    <a:lumMod val="75000"/>
                  </a:schemeClr>
                </a:solidFill>
              </a:rPr>
              <a:t>External Debt </a:t>
            </a:r>
          </a:p>
        </p:txBody>
      </p:sp>
      <p:sp>
        <p:nvSpPr>
          <p:cNvPr id="4" name="Content Placeholder 3">
            <a:extLst>
              <a:ext uri="{FF2B5EF4-FFF2-40B4-BE49-F238E27FC236}">
                <a16:creationId xmlns:a16="http://schemas.microsoft.com/office/drawing/2014/main" id="{16711954-C096-4FC1-B9E7-98A9E6CCF406}"/>
              </a:ext>
            </a:extLst>
          </p:cNvPr>
          <p:cNvSpPr>
            <a:spLocks noGrp="1"/>
          </p:cNvSpPr>
          <p:nvPr>
            <p:ph sz="quarter" idx="2"/>
          </p:nvPr>
        </p:nvSpPr>
        <p:spPr/>
        <p:txBody>
          <a:bodyPr>
            <a:normAutofit fontScale="92500" lnSpcReduction="10000"/>
          </a:bodyPr>
          <a:lstStyle/>
          <a:p>
            <a:pPr marL="0" indent="0" algn="just">
              <a:buNone/>
            </a:pPr>
            <a:endParaRPr lang="en-GB" dirty="0"/>
          </a:p>
          <a:p>
            <a:pPr marL="0" indent="0" algn="just">
              <a:buNone/>
            </a:pPr>
            <a:r>
              <a:rPr lang="en-GB" dirty="0"/>
              <a:t>Debt liabilities owed by residents to non-residents are external debt.</a:t>
            </a:r>
          </a:p>
          <a:p>
            <a:pPr marL="0" indent="0" algn="just">
              <a:buNone/>
            </a:pPr>
            <a:endParaRPr lang="en-US" dirty="0"/>
          </a:p>
          <a:p>
            <a:pPr marL="0" indent="0" algn="just">
              <a:buNone/>
            </a:pPr>
            <a:r>
              <a:rPr lang="en-US" dirty="0"/>
              <a:t>The IMF Guide to External Debt Statistics defines gross external debt as follows: </a:t>
            </a:r>
            <a:r>
              <a:rPr lang="en-US" i="1" dirty="0"/>
              <a:t>Gross external debt, at any given time, is the outstanding amount of those actual current, and not contingent, liabilities that require payment(s) of principal and/or interest by the debtor at some point(s) in the future and that are owed to non-residents by residents of an economy. </a:t>
            </a:r>
          </a:p>
          <a:p>
            <a:endParaRPr lang="en-US" dirty="0"/>
          </a:p>
        </p:txBody>
      </p:sp>
      <p:sp>
        <p:nvSpPr>
          <p:cNvPr id="5" name="Text Placeholder 4">
            <a:extLst>
              <a:ext uri="{FF2B5EF4-FFF2-40B4-BE49-F238E27FC236}">
                <a16:creationId xmlns:a16="http://schemas.microsoft.com/office/drawing/2014/main" id="{B3BDF2A6-1C66-44A9-BD4F-8A083A74AD0B}"/>
              </a:ext>
            </a:extLst>
          </p:cNvPr>
          <p:cNvSpPr>
            <a:spLocks noGrp="1"/>
          </p:cNvSpPr>
          <p:nvPr>
            <p:ph type="body" sz="half" idx="3"/>
          </p:nvPr>
        </p:nvSpPr>
        <p:spPr/>
        <p:txBody>
          <a:bodyPr/>
          <a:lstStyle/>
          <a:p>
            <a:r>
              <a:rPr lang="en-US" dirty="0">
                <a:solidFill>
                  <a:schemeClr val="accent6">
                    <a:lumMod val="75000"/>
                  </a:schemeClr>
                </a:solidFill>
              </a:rPr>
              <a:t>Key Points</a:t>
            </a:r>
          </a:p>
        </p:txBody>
      </p:sp>
      <p:sp>
        <p:nvSpPr>
          <p:cNvPr id="6" name="Content Placeholder 5">
            <a:extLst>
              <a:ext uri="{FF2B5EF4-FFF2-40B4-BE49-F238E27FC236}">
                <a16:creationId xmlns:a16="http://schemas.microsoft.com/office/drawing/2014/main" id="{B8025068-CEAE-462B-AA9E-47987DE6BEE7}"/>
              </a:ext>
            </a:extLst>
          </p:cNvPr>
          <p:cNvSpPr>
            <a:spLocks noGrp="1"/>
          </p:cNvSpPr>
          <p:nvPr>
            <p:ph sz="quarter" idx="4"/>
          </p:nvPr>
        </p:nvSpPr>
        <p:spPr/>
        <p:txBody>
          <a:bodyPr/>
          <a:lstStyle/>
          <a:p>
            <a:pPr marL="0" lvl="0" indent="0" algn="just">
              <a:buClr>
                <a:srgbClr val="A28E6A">
                  <a:lumMod val="50000"/>
                </a:srgbClr>
              </a:buClr>
              <a:buNone/>
            </a:pPr>
            <a:endParaRPr lang="en-GB" sz="1800" b="1" dirty="0">
              <a:solidFill>
                <a:srgbClr val="000000"/>
              </a:solidFill>
              <a:latin typeface="Calibri" panose="020F0502020204030204" pitchFamily="34" charset="0"/>
            </a:endParaRPr>
          </a:p>
          <a:p>
            <a:pPr lvl="0" algn="just">
              <a:buClr>
                <a:srgbClr val="A28E6A">
                  <a:lumMod val="50000"/>
                </a:srgbClr>
              </a:buClr>
            </a:pPr>
            <a:r>
              <a:rPr lang="en-GB" dirty="0">
                <a:solidFill>
                  <a:srgbClr val="000000"/>
                </a:solidFill>
                <a:latin typeface="Calibri" panose="020F0502020204030204" pitchFamily="34" charset="0"/>
              </a:rPr>
              <a:t>Outstanding and actual current liabilities</a:t>
            </a:r>
          </a:p>
          <a:p>
            <a:pPr lvl="0" algn="just">
              <a:buClr>
                <a:srgbClr val="A28E6A">
                  <a:lumMod val="50000"/>
                </a:srgbClr>
              </a:buClr>
            </a:pPr>
            <a:r>
              <a:rPr lang="en-GB" dirty="0">
                <a:solidFill>
                  <a:srgbClr val="000000"/>
                </a:solidFill>
                <a:latin typeface="Calibri" panose="020F0502020204030204" pitchFamily="34" charset="0"/>
              </a:rPr>
              <a:t>Principal and Interest</a:t>
            </a:r>
          </a:p>
          <a:p>
            <a:pPr lvl="0" algn="just">
              <a:buClr>
                <a:srgbClr val="A28E6A">
                  <a:lumMod val="50000"/>
                </a:srgbClr>
              </a:buClr>
            </a:pPr>
            <a:r>
              <a:rPr lang="en-GB" dirty="0">
                <a:solidFill>
                  <a:srgbClr val="000000"/>
                </a:solidFill>
                <a:latin typeface="Calibri" panose="020F0502020204030204" pitchFamily="34" charset="0"/>
              </a:rPr>
              <a:t>Residents to non-residents</a:t>
            </a:r>
          </a:p>
          <a:p>
            <a:pPr lvl="0" algn="just">
              <a:buClr>
                <a:srgbClr val="A28E6A">
                  <a:lumMod val="50000"/>
                </a:srgbClr>
              </a:buClr>
            </a:pPr>
            <a:r>
              <a:rPr lang="en-GB" dirty="0">
                <a:solidFill>
                  <a:srgbClr val="000000"/>
                </a:solidFill>
                <a:latin typeface="Calibri" panose="020F0502020204030204" pitchFamily="34" charset="0"/>
              </a:rPr>
              <a:t>Current and Not Contingent</a:t>
            </a:r>
          </a:p>
          <a:p>
            <a:pPr marL="0" indent="0" algn="just">
              <a:buNone/>
            </a:pP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4</a:t>
            </a:fld>
            <a:endParaRPr lang="en-US"/>
          </a:p>
        </p:txBody>
      </p:sp>
    </p:spTree>
    <p:extLst>
      <p:ext uri="{BB962C8B-B14F-4D97-AF65-F5344CB8AC3E}">
        <p14:creationId xmlns:p14="http://schemas.microsoft.com/office/powerpoint/2010/main" val="3677118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2B4E2-6CDE-44D1-ACD9-8CD66EAAC5CF}"/>
              </a:ext>
            </a:extLst>
          </p:cNvPr>
          <p:cNvSpPr>
            <a:spLocks noGrp="1"/>
          </p:cNvSpPr>
          <p:nvPr>
            <p:ph type="title"/>
          </p:nvPr>
        </p:nvSpPr>
        <p:spPr/>
        <p:txBody>
          <a:bodyPr>
            <a:normAutofit/>
          </a:bodyPr>
          <a:lstStyle/>
          <a:p>
            <a:r>
              <a:rPr lang="en-US" sz="4400" b="1" dirty="0">
                <a:solidFill>
                  <a:schemeClr val="accent6">
                    <a:lumMod val="75000"/>
                  </a:schemeClr>
                </a:solidFill>
                <a:latin typeface="Arial Black" panose="020B0A04020102020204" pitchFamily="34" charset="0"/>
              </a:rPr>
              <a:t>Public Debt – External &amp; Domestic</a:t>
            </a:r>
          </a:p>
        </p:txBody>
      </p:sp>
      <p:sp>
        <p:nvSpPr>
          <p:cNvPr id="3" name="Text Placeholder 2">
            <a:extLst>
              <a:ext uri="{FF2B5EF4-FFF2-40B4-BE49-F238E27FC236}">
                <a16:creationId xmlns:a16="http://schemas.microsoft.com/office/drawing/2014/main" id="{29D52D6A-D0B2-4B59-83F2-75760B1EE453}"/>
              </a:ext>
            </a:extLst>
          </p:cNvPr>
          <p:cNvSpPr>
            <a:spLocks noGrp="1"/>
          </p:cNvSpPr>
          <p:nvPr>
            <p:ph type="body" idx="1"/>
          </p:nvPr>
        </p:nvSpPr>
        <p:spPr/>
        <p:txBody>
          <a:bodyPr/>
          <a:lstStyle/>
          <a:p>
            <a:r>
              <a:rPr lang="en-US" dirty="0">
                <a:solidFill>
                  <a:schemeClr val="accent6">
                    <a:lumMod val="75000"/>
                  </a:schemeClr>
                </a:solidFill>
              </a:rPr>
              <a:t>Domestic Debt </a:t>
            </a:r>
          </a:p>
        </p:txBody>
      </p:sp>
      <p:sp>
        <p:nvSpPr>
          <p:cNvPr id="4" name="Content Placeholder 3">
            <a:extLst>
              <a:ext uri="{FF2B5EF4-FFF2-40B4-BE49-F238E27FC236}">
                <a16:creationId xmlns:a16="http://schemas.microsoft.com/office/drawing/2014/main" id="{16711954-C096-4FC1-B9E7-98A9E6CCF406}"/>
              </a:ext>
            </a:extLst>
          </p:cNvPr>
          <p:cNvSpPr>
            <a:spLocks noGrp="1"/>
          </p:cNvSpPr>
          <p:nvPr>
            <p:ph sz="quarter" idx="2"/>
          </p:nvPr>
        </p:nvSpPr>
        <p:spPr/>
        <p:txBody>
          <a:bodyPr/>
          <a:lstStyle/>
          <a:p>
            <a:pPr marL="0" indent="0" algn="just">
              <a:buClr>
                <a:srgbClr val="A28E6A">
                  <a:lumMod val="50000"/>
                </a:srgbClr>
              </a:buClr>
              <a:buNone/>
            </a:pPr>
            <a:r>
              <a:rPr lang="en-GB" sz="2000" dirty="0">
                <a:solidFill>
                  <a:prstClr val="black"/>
                </a:solidFill>
              </a:rPr>
              <a:t>Debt liabilities owed by residents to residents of same economy are domestic debt.</a:t>
            </a:r>
            <a:endParaRPr lang="en-US" sz="2000" dirty="0">
              <a:solidFill>
                <a:prstClr val="black"/>
              </a:solidFill>
            </a:endParaRPr>
          </a:p>
          <a:p>
            <a:pPr marL="0" indent="0" algn="just">
              <a:buClr>
                <a:srgbClr val="A28E6A">
                  <a:lumMod val="50000"/>
                </a:srgbClr>
              </a:buClr>
              <a:buNone/>
            </a:pPr>
            <a:endParaRPr lang="en-US" sz="2000" dirty="0">
              <a:solidFill>
                <a:prstClr val="black"/>
              </a:solidFill>
            </a:endParaRPr>
          </a:p>
          <a:p>
            <a:pPr marL="0" indent="0" algn="just">
              <a:buClr>
                <a:srgbClr val="A28E6A">
                  <a:lumMod val="50000"/>
                </a:srgbClr>
              </a:buClr>
              <a:buNone/>
            </a:pPr>
            <a:r>
              <a:rPr lang="en-US" sz="2000" dirty="0">
                <a:solidFill>
                  <a:prstClr val="black"/>
                </a:solidFill>
              </a:rPr>
              <a:t>Public Domestic Debt is the debt a government incurs through borrowing from residents of its own country. Government bonds or bills represent assets to their holders, but they are simultaneously a liability to the taxpayers who must ultimately redeem them. </a:t>
            </a:r>
            <a:endParaRPr lang="en-US" sz="2000" dirty="0">
              <a:solidFill>
                <a:srgbClr val="000000"/>
              </a:solidFill>
              <a:latin typeface="Calibri" panose="020F0502020204030204" pitchFamily="34" charset="0"/>
            </a:endParaRPr>
          </a:p>
          <a:p>
            <a:pPr marL="0" lvl="0" indent="0">
              <a:buClr>
                <a:srgbClr val="A28E6A">
                  <a:lumMod val="50000"/>
                </a:srgbClr>
              </a:buClr>
              <a:buNone/>
            </a:pPr>
            <a:endParaRPr lang="en-US" sz="1400" dirty="0">
              <a:solidFill>
                <a:prstClr val="black"/>
              </a:solidFill>
            </a:endParaRPr>
          </a:p>
          <a:p>
            <a:endParaRPr lang="en-US" dirty="0"/>
          </a:p>
        </p:txBody>
      </p:sp>
      <p:sp>
        <p:nvSpPr>
          <p:cNvPr id="5" name="Text Placeholder 4">
            <a:extLst>
              <a:ext uri="{FF2B5EF4-FFF2-40B4-BE49-F238E27FC236}">
                <a16:creationId xmlns:a16="http://schemas.microsoft.com/office/drawing/2014/main" id="{B3BDF2A6-1C66-44A9-BD4F-8A083A74AD0B}"/>
              </a:ext>
            </a:extLst>
          </p:cNvPr>
          <p:cNvSpPr>
            <a:spLocks noGrp="1"/>
          </p:cNvSpPr>
          <p:nvPr>
            <p:ph type="body" sz="half" idx="3"/>
          </p:nvPr>
        </p:nvSpPr>
        <p:spPr/>
        <p:txBody>
          <a:bodyPr/>
          <a:lstStyle/>
          <a:p>
            <a:r>
              <a:rPr lang="en-US" dirty="0">
                <a:solidFill>
                  <a:schemeClr val="accent6">
                    <a:lumMod val="75000"/>
                  </a:schemeClr>
                </a:solidFill>
              </a:rPr>
              <a:t>Key Points</a:t>
            </a:r>
          </a:p>
        </p:txBody>
      </p:sp>
      <p:sp>
        <p:nvSpPr>
          <p:cNvPr id="6" name="Content Placeholder 5">
            <a:extLst>
              <a:ext uri="{FF2B5EF4-FFF2-40B4-BE49-F238E27FC236}">
                <a16:creationId xmlns:a16="http://schemas.microsoft.com/office/drawing/2014/main" id="{B8025068-CEAE-462B-AA9E-47987DE6BEE7}"/>
              </a:ext>
            </a:extLst>
          </p:cNvPr>
          <p:cNvSpPr>
            <a:spLocks noGrp="1"/>
          </p:cNvSpPr>
          <p:nvPr>
            <p:ph sz="quarter" idx="4"/>
          </p:nvPr>
        </p:nvSpPr>
        <p:spPr/>
        <p:txBody>
          <a:bodyPr>
            <a:normAutofit/>
          </a:bodyPr>
          <a:lstStyle/>
          <a:p>
            <a:pPr marL="0" lvl="0" indent="0" algn="just">
              <a:buClr>
                <a:srgbClr val="A28E6A">
                  <a:lumMod val="50000"/>
                </a:srgbClr>
              </a:buClr>
              <a:buNone/>
            </a:pPr>
            <a:endParaRPr lang="en-GB" sz="1800" b="1" dirty="0">
              <a:solidFill>
                <a:srgbClr val="000000"/>
              </a:solidFill>
              <a:latin typeface="Calibri" panose="020F0502020204030204" pitchFamily="34" charset="0"/>
            </a:endParaRPr>
          </a:p>
          <a:p>
            <a:pPr lvl="0" algn="just">
              <a:buClr>
                <a:srgbClr val="A28E6A">
                  <a:lumMod val="50000"/>
                </a:srgbClr>
              </a:buClr>
            </a:pPr>
            <a:r>
              <a:rPr lang="en-GB" sz="2000" dirty="0">
                <a:solidFill>
                  <a:prstClr val="black"/>
                </a:solidFill>
              </a:rPr>
              <a:t>Outstanding and actual current liabilities. </a:t>
            </a:r>
          </a:p>
          <a:p>
            <a:pPr lvl="0" algn="just">
              <a:buClr>
                <a:srgbClr val="A28E6A">
                  <a:lumMod val="50000"/>
                </a:srgbClr>
              </a:buClr>
            </a:pPr>
            <a:r>
              <a:rPr lang="en-GB" sz="2000" dirty="0">
                <a:solidFill>
                  <a:prstClr val="black"/>
                </a:solidFill>
              </a:rPr>
              <a:t>Principal and Interest. </a:t>
            </a:r>
          </a:p>
          <a:p>
            <a:pPr lvl="0" algn="just">
              <a:buClr>
                <a:srgbClr val="A28E6A">
                  <a:lumMod val="50000"/>
                </a:srgbClr>
              </a:buClr>
            </a:pPr>
            <a:r>
              <a:rPr lang="en-GB" sz="2000" dirty="0">
                <a:solidFill>
                  <a:prstClr val="black"/>
                </a:solidFill>
              </a:rPr>
              <a:t>Residence to residence </a:t>
            </a:r>
          </a:p>
        </p:txBody>
      </p:sp>
      <p:sp>
        <p:nvSpPr>
          <p:cNvPr id="7" name="Slide Number Placeholder 6"/>
          <p:cNvSpPr>
            <a:spLocks noGrp="1"/>
          </p:cNvSpPr>
          <p:nvPr>
            <p:ph type="sldNum" sz="quarter" idx="12"/>
          </p:nvPr>
        </p:nvSpPr>
        <p:spPr/>
        <p:txBody>
          <a:bodyPr/>
          <a:lstStyle/>
          <a:p>
            <a:fld id="{401CF334-2D5C-4859-84A6-CA7E6E43FAEB}" type="slidenum">
              <a:rPr lang="en-US" smtClean="0"/>
              <a:t>5</a:t>
            </a:fld>
            <a:endParaRPr lang="en-US"/>
          </a:p>
        </p:txBody>
      </p:sp>
    </p:spTree>
    <p:extLst>
      <p:ext uri="{BB962C8B-B14F-4D97-AF65-F5344CB8AC3E}">
        <p14:creationId xmlns:p14="http://schemas.microsoft.com/office/powerpoint/2010/main" val="976087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0F024-BA82-49CE-AFB8-E46E93D5DF32}"/>
              </a:ext>
            </a:extLst>
          </p:cNvPr>
          <p:cNvSpPr>
            <a:spLocks noGrp="1"/>
          </p:cNvSpPr>
          <p:nvPr>
            <p:ph type="title"/>
          </p:nvPr>
        </p:nvSpPr>
        <p:spPr>
          <a:xfrm>
            <a:off x="609600" y="704088"/>
            <a:ext cx="10972800" cy="1143000"/>
          </a:xfrm>
        </p:spPr>
        <p:txBody>
          <a:bodyPr>
            <a:normAutofit/>
          </a:bodyPr>
          <a:lstStyle/>
          <a:p>
            <a:r>
              <a:rPr lang="en-US" b="1" dirty="0">
                <a:solidFill>
                  <a:schemeClr val="accent6">
                    <a:lumMod val="75000"/>
                  </a:schemeClr>
                </a:solidFill>
                <a:latin typeface="Arial Black" panose="020B0A04020102020204" pitchFamily="34" charset="0"/>
              </a:rPr>
              <a:t>II. Public Debt Management </a:t>
            </a:r>
          </a:p>
        </p:txBody>
      </p:sp>
      <p:sp>
        <p:nvSpPr>
          <p:cNvPr id="3" name="Content Placeholder 2">
            <a:extLst>
              <a:ext uri="{FF2B5EF4-FFF2-40B4-BE49-F238E27FC236}">
                <a16:creationId xmlns:a16="http://schemas.microsoft.com/office/drawing/2014/main" id="{6417CB04-6645-45A5-8772-C735C69B2FDE}"/>
              </a:ext>
            </a:extLst>
          </p:cNvPr>
          <p:cNvSpPr>
            <a:spLocks noGrp="1"/>
          </p:cNvSpPr>
          <p:nvPr>
            <p:ph idx="1"/>
          </p:nvPr>
        </p:nvSpPr>
        <p:spPr/>
        <p:txBody>
          <a:bodyPr/>
          <a:lstStyle/>
          <a:p>
            <a:pPr marL="0" marR="0" indent="0" algn="just">
              <a:lnSpc>
                <a:spcPct val="107000"/>
              </a:lnSpc>
              <a:spcBef>
                <a:spcPts val="0"/>
              </a:spcBef>
              <a:spcAft>
                <a:spcPts val="0"/>
              </a:spcAft>
              <a:buNone/>
            </a:pPr>
            <a:r>
              <a:rPr lang="en-GB" sz="2800" dirty="0">
                <a:solidFill>
                  <a:srgbClr val="000000"/>
                </a:solidFill>
                <a:latin typeface="Calibri" panose="020F0502020204030204" pitchFamily="34" charset="0"/>
                <a:ea typeface="Calibri" panose="020F0502020204030204" pitchFamily="34" charset="0"/>
                <a:cs typeface="Calibri" panose="020F0502020204030204" pitchFamily="34" charset="0"/>
              </a:rPr>
              <a:t>The IMF/World Bank Guidelines on Public Debt Management (Revised 2014)</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sz="2800" dirty="0">
                <a:solidFill>
                  <a:srgbClr val="000000"/>
                </a:solidFill>
                <a:latin typeface="Calibri" panose="020F0502020204030204" pitchFamily="34" charset="0"/>
                <a:ea typeface="Calibri" panose="020F0502020204030204" pitchFamily="34" charset="0"/>
                <a:cs typeface="Calibri" panose="020F0502020204030204" pitchFamily="34" charset="0"/>
              </a:rPr>
              <a:t>defines public or government debt management as </a:t>
            </a:r>
            <a:r>
              <a:rPr lang="en-GB" sz="2800" b="1" i="1" dirty="0">
                <a:latin typeface="Calibri" panose="020F0502020204030204" pitchFamily="34" charset="0"/>
                <a:ea typeface="Calibri" panose="020F0502020204030204" pitchFamily="34" charset="0"/>
                <a:cs typeface="Calibri" panose="020F0502020204030204" pitchFamily="34" charset="0"/>
              </a:rPr>
              <a:t>“</a:t>
            </a:r>
            <a:r>
              <a:rPr lang="en-GB" sz="2800" b="1" dirty="0">
                <a:latin typeface="Calibri" panose="020F0502020204030204" pitchFamily="34" charset="0"/>
                <a:ea typeface="Calibri" panose="020F0502020204030204" pitchFamily="34" charset="0"/>
                <a:cs typeface="Calibri" panose="020F0502020204030204" pitchFamily="34" charset="0"/>
              </a:rPr>
              <a:t>the process of establishing and implementing a strategy for prudently managing the government’s debt in order to meet the government’s financing needs, its cost and risk objectives, and any other debt management goals the government may have set, such as developing and maintaining an efficient market for government securities.” </a:t>
            </a:r>
          </a:p>
          <a:p>
            <a:pPr marL="0" marR="0" indent="0" algn="just">
              <a:lnSpc>
                <a:spcPct val="107000"/>
              </a:lnSpc>
              <a:spcBef>
                <a:spcPts val="0"/>
              </a:spcBef>
              <a:spcAft>
                <a:spcPts val="0"/>
              </a:spcAft>
              <a:buNone/>
            </a:pPr>
            <a:endParaRPr lang="en-US" sz="2400" b="1" i="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6</a:t>
            </a:fld>
            <a:endParaRPr lang="en-US"/>
          </a:p>
        </p:txBody>
      </p:sp>
    </p:spTree>
    <p:extLst>
      <p:ext uri="{BB962C8B-B14F-4D97-AF65-F5344CB8AC3E}">
        <p14:creationId xmlns:p14="http://schemas.microsoft.com/office/powerpoint/2010/main" val="3521010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0F024-BA82-49CE-AFB8-E46E93D5DF32}"/>
              </a:ext>
            </a:extLst>
          </p:cNvPr>
          <p:cNvSpPr>
            <a:spLocks noGrp="1"/>
          </p:cNvSpPr>
          <p:nvPr>
            <p:ph type="title"/>
          </p:nvPr>
        </p:nvSpPr>
        <p:spPr>
          <a:xfrm>
            <a:off x="609600" y="704088"/>
            <a:ext cx="10972800" cy="1143000"/>
          </a:xfrm>
        </p:spPr>
        <p:txBody>
          <a:bodyPr>
            <a:noAutofit/>
          </a:bodyPr>
          <a:lstStyle/>
          <a:p>
            <a:r>
              <a:rPr lang="en-US" b="1" dirty="0">
                <a:solidFill>
                  <a:schemeClr val="accent6">
                    <a:lumMod val="75000"/>
                  </a:schemeClr>
                </a:solidFill>
                <a:latin typeface="Arial Black" panose="020B0A04020102020204" pitchFamily="34" charset="0"/>
              </a:rPr>
              <a:t>Public Debt Management… </a:t>
            </a:r>
          </a:p>
        </p:txBody>
      </p:sp>
      <p:sp>
        <p:nvSpPr>
          <p:cNvPr id="3" name="Content Placeholder 2">
            <a:extLst>
              <a:ext uri="{FF2B5EF4-FFF2-40B4-BE49-F238E27FC236}">
                <a16:creationId xmlns:a16="http://schemas.microsoft.com/office/drawing/2014/main" id="{6417CB04-6645-45A5-8772-C735C69B2FDE}"/>
              </a:ext>
            </a:extLst>
          </p:cNvPr>
          <p:cNvSpPr>
            <a:spLocks noGrp="1"/>
          </p:cNvSpPr>
          <p:nvPr>
            <p:ph idx="1"/>
          </p:nvPr>
        </p:nvSpPr>
        <p:spPr/>
        <p:txBody>
          <a:bodyPr/>
          <a:lstStyle/>
          <a:p>
            <a:pPr marL="0" indent="0">
              <a:buNone/>
            </a:pPr>
            <a:r>
              <a:rPr lang="en-US" dirty="0">
                <a:solidFill>
                  <a:schemeClr val="accent6">
                    <a:lumMod val="50000"/>
                  </a:schemeClr>
                </a:solidFill>
              </a:rPr>
              <a:t>Objectives of Public Debt Management:</a:t>
            </a:r>
          </a:p>
          <a:p>
            <a:pPr marL="0" indent="0">
              <a:buNone/>
            </a:pPr>
            <a:endParaRPr lang="en-US" sz="1000" dirty="0">
              <a:solidFill>
                <a:schemeClr val="accent6">
                  <a:lumMod val="50000"/>
                </a:schemeClr>
              </a:solidFill>
            </a:endParaRPr>
          </a:p>
          <a:p>
            <a:pPr algn="just"/>
            <a:r>
              <a:rPr lang="en-GB" sz="2400" dirty="0">
                <a:solidFill>
                  <a:schemeClr val="accent6">
                    <a:lumMod val="50000"/>
                  </a:schemeClr>
                </a:solidFill>
              </a:rPr>
              <a:t>The primary objective is to ensure that the </a:t>
            </a:r>
            <a:r>
              <a:rPr lang="en-GB" sz="2400" b="1" i="1" dirty="0"/>
              <a:t>government’s financing needs and its payment obligations are met at the lowest possible cos</a:t>
            </a:r>
            <a:r>
              <a:rPr lang="en-GB" sz="2400" dirty="0">
                <a:solidFill>
                  <a:schemeClr val="accent6">
                    <a:lumMod val="50000"/>
                  </a:schemeClr>
                </a:solidFill>
              </a:rPr>
              <a:t>t over the medium to long-run, consistent </a:t>
            </a:r>
            <a:r>
              <a:rPr lang="en-GB" sz="2400" b="1" i="1" dirty="0"/>
              <a:t>with a prudent degree of risk</a:t>
            </a:r>
            <a:r>
              <a:rPr lang="en-GB" sz="2400" dirty="0">
                <a:solidFill>
                  <a:schemeClr val="accent6">
                    <a:lumMod val="50000"/>
                  </a:schemeClr>
                </a:solidFill>
              </a:rPr>
              <a:t>.</a:t>
            </a:r>
          </a:p>
          <a:p>
            <a:pPr algn="just"/>
            <a:r>
              <a:rPr lang="en-GB" sz="2400" dirty="0">
                <a:solidFill>
                  <a:schemeClr val="accent6">
                    <a:lumMod val="50000"/>
                  </a:schemeClr>
                </a:solidFill>
              </a:rPr>
              <a:t>Secondary objectives include:</a:t>
            </a:r>
          </a:p>
          <a:p>
            <a:pPr lvl="1" algn="just">
              <a:buFont typeface="Wingdings" panose="05000000000000000000" pitchFamily="2" charset="2"/>
              <a:buChar char="v"/>
            </a:pPr>
            <a:r>
              <a:rPr lang="en-GB" sz="2000" dirty="0"/>
              <a:t>Development of the domestic capital market </a:t>
            </a:r>
          </a:p>
          <a:p>
            <a:pPr lvl="1" algn="just">
              <a:buFont typeface="Wingdings" panose="05000000000000000000" pitchFamily="2" charset="2"/>
              <a:buChar char="v"/>
            </a:pPr>
            <a:r>
              <a:rPr lang="en-GB" sz="2000" dirty="0"/>
              <a:t>To maintain  the liquidity of government issues at various points on the yield curve</a:t>
            </a:r>
          </a:p>
          <a:p>
            <a:pPr lvl="1" algn="just">
              <a:buFont typeface="Wingdings" panose="05000000000000000000" pitchFamily="2" charset="2"/>
              <a:buChar char="v"/>
            </a:pPr>
            <a:r>
              <a:rPr lang="en-GB" sz="2000" dirty="0"/>
              <a:t>To diversify borrowing </a:t>
            </a:r>
          </a:p>
          <a:p>
            <a:pPr lvl="1" algn="just">
              <a:buFont typeface="Wingdings" panose="05000000000000000000" pitchFamily="2" charset="2"/>
              <a:buChar char="v"/>
            </a:pPr>
            <a:r>
              <a:rPr lang="en-GB" sz="2000" dirty="0"/>
              <a:t>To promoting balanced maturity structure</a:t>
            </a: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dirty="0">
              <a:solidFill>
                <a:schemeClr val="accent6">
                  <a:lumMod val="50000"/>
                </a:schemeClr>
              </a:solidFill>
            </a:endParaRPr>
          </a:p>
          <a:p>
            <a:pPr marL="0" indent="0">
              <a:buNone/>
            </a:pPr>
            <a:endParaRPr lang="en-US"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fld id="{401CF334-2D5C-4859-84A6-CA7E6E43FAEB}" type="slidenum">
              <a:rPr lang="en-US" smtClean="0"/>
              <a:t>7</a:t>
            </a:fld>
            <a:endParaRPr lang="en-US"/>
          </a:p>
        </p:txBody>
      </p:sp>
    </p:spTree>
    <p:extLst>
      <p:ext uri="{BB962C8B-B14F-4D97-AF65-F5344CB8AC3E}">
        <p14:creationId xmlns:p14="http://schemas.microsoft.com/office/powerpoint/2010/main" val="504896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0F024-BA82-49CE-AFB8-E46E93D5DF32}"/>
              </a:ext>
            </a:extLst>
          </p:cNvPr>
          <p:cNvSpPr>
            <a:spLocks noGrp="1"/>
          </p:cNvSpPr>
          <p:nvPr>
            <p:ph type="title"/>
          </p:nvPr>
        </p:nvSpPr>
        <p:spPr>
          <a:xfrm>
            <a:off x="318655" y="792480"/>
            <a:ext cx="10972800" cy="1143000"/>
          </a:xfrm>
        </p:spPr>
        <p:txBody>
          <a:bodyPr>
            <a:normAutofit/>
          </a:bodyPr>
          <a:lstStyle/>
          <a:p>
            <a:r>
              <a:rPr lang="en-US" b="1" dirty="0">
                <a:solidFill>
                  <a:schemeClr val="accent6">
                    <a:lumMod val="75000"/>
                  </a:schemeClr>
                </a:solidFill>
                <a:latin typeface="Arial Black" panose="020B0A04020102020204" pitchFamily="34" charset="0"/>
              </a:rPr>
              <a:t>Public Debt Management… </a:t>
            </a:r>
          </a:p>
        </p:txBody>
      </p:sp>
      <p:sp>
        <p:nvSpPr>
          <p:cNvPr id="3" name="Content Placeholder 2">
            <a:extLst>
              <a:ext uri="{FF2B5EF4-FFF2-40B4-BE49-F238E27FC236}">
                <a16:creationId xmlns:a16="http://schemas.microsoft.com/office/drawing/2014/main" id="{6417CB04-6645-45A5-8772-C735C69B2FDE}"/>
              </a:ext>
            </a:extLst>
          </p:cNvPr>
          <p:cNvSpPr>
            <a:spLocks noGrp="1"/>
          </p:cNvSpPr>
          <p:nvPr>
            <p:ph idx="1"/>
          </p:nvPr>
        </p:nvSpPr>
        <p:spPr/>
        <p:txBody>
          <a:bodyPr>
            <a:normAutofit/>
          </a:bodyPr>
          <a:lstStyle/>
          <a:p>
            <a:pPr marL="0" indent="0">
              <a:buNone/>
            </a:pPr>
            <a:r>
              <a:rPr lang="en-US" dirty="0">
                <a:solidFill>
                  <a:schemeClr val="accent6">
                    <a:lumMod val="50000"/>
                  </a:schemeClr>
                </a:solidFill>
              </a:rPr>
              <a:t>Importance of Public Debt Management:</a:t>
            </a:r>
          </a:p>
          <a:p>
            <a:pPr marL="0" indent="0" algn="just">
              <a:buNone/>
            </a:pPr>
            <a:endParaRPr lang="en-GB" sz="700" dirty="0">
              <a:solidFill>
                <a:schemeClr val="accent6">
                  <a:lumMod val="50000"/>
                </a:schemeClr>
              </a:solidFill>
            </a:endParaRPr>
          </a:p>
          <a:p>
            <a:pPr marL="0" indent="0" algn="just">
              <a:buNone/>
            </a:pPr>
            <a:r>
              <a:rPr lang="en-GB" sz="1800" dirty="0">
                <a:solidFill>
                  <a:schemeClr val="accent6">
                    <a:lumMod val="50000"/>
                  </a:schemeClr>
                </a:solidFill>
              </a:rPr>
              <a:t>Prudent government debt management is important for several reasons, namely:</a:t>
            </a:r>
          </a:p>
          <a:p>
            <a:pPr marL="0" indent="0" algn="just">
              <a:buNone/>
            </a:pPr>
            <a:endParaRPr lang="en-GB" sz="1100" dirty="0">
              <a:solidFill>
                <a:schemeClr val="accent6">
                  <a:lumMod val="50000"/>
                </a:schemeClr>
              </a:solidFill>
            </a:endParaRPr>
          </a:p>
          <a:p>
            <a:pPr marL="0" indent="0" algn="just">
              <a:buNone/>
            </a:pPr>
            <a:r>
              <a:rPr lang="en-GB" sz="1800" b="1" dirty="0"/>
              <a:t>Lowering of government’s debt servicing.</a:t>
            </a:r>
            <a:r>
              <a:rPr lang="en-GB" sz="1800" dirty="0">
                <a:latin typeface="Tahoma" panose="020B0604030504040204" pitchFamily="34" charset="0"/>
                <a:ea typeface="Calibri" panose="020F0502020204030204" pitchFamily="34" charset="0"/>
              </a:rPr>
              <a:t> </a:t>
            </a:r>
            <a:r>
              <a:rPr lang="en-GB" sz="1800" dirty="0">
                <a:solidFill>
                  <a:schemeClr val="accent6">
                    <a:lumMod val="50000"/>
                  </a:schemeClr>
                </a:solidFill>
              </a:rPr>
              <a:t>Sound public debt management can help lower a government’s debt-servicing costs by reducing the credit premium and the liquidity premium in the term structure of interest rates for government securities, as well as contribute to higher credit assessment, especially if accompanied by prudent fiscal and monetary policies.</a:t>
            </a:r>
          </a:p>
          <a:p>
            <a:pPr marL="0" indent="0" algn="just">
              <a:buNone/>
            </a:pPr>
            <a:endParaRPr lang="en-GB" sz="1100" b="1" dirty="0"/>
          </a:p>
          <a:p>
            <a:pPr marL="0" indent="0" algn="just">
              <a:buNone/>
            </a:pPr>
            <a:r>
              <a:rPr lang="en-GB" sz="1800" b="1" dirty="0"/>
              <a:t>Management of risk in the debt portfolio. </a:t>
            </a:r>
            <a:r>
              <a:rPr lang="en-GB" sz="1800" dirty="0">
                <a:solidFill>
                  <a:schemeClr val="accent6">
                    <a:lumMod val="50000"/>
                  </a:schemeClr>
                </a:solidFill>
              </a:rPr>
              <a:t>Embedded in the public debt portfolio are complex and risky financial structures, generating a substantial risk to the government’s balance sheet and to the country’s financial stability. Public debt management ensures that these risks are carefully managed and monitored so that they do not significantly expose the portfolio to increase in expected cost and risks associated with public debt and its management. </a:t>
            </a:r>
          </a:p>
          <a:p>
            <a:pPr marL="0" indent="0" algn="just">
              <a:buNone/>
            </a:pPr>
            <a:endParaRPr lang="en-GB" sz="1200" dirty="0">
              <a:solidFill>
                <a:schemeClr val="accent6">
                  <a:lumMod val="50000"/>
                </a:schemeClr>
              </a:solidFill>
            </a:endParaRPr>
          </a:p>
          <a:p>
            <a:pPr marL="0" indent="0" algn="just">
              <a:buNone/>
            </a:pPr>
            <a:endParaRPr lang="en-GB" sz="1800" dirty="0">
              <a:solidFill>
                <a:schemeClr val="accent6">
                  <a:lumMod val="50000"/>
                </a:schemeClr>
              </a:solidFill>
            </a:endParaRPr>
          </a:p>
          <a:p>
            <a:pPr algn="just"/>
            <a:endParaRPr lang="en-GB" sz="1800" dirty="0">
              <a:solidFill>
                <a:schemeClr val="accent6">
                  <a:lumMod val="50000"/>
                </a:schemeClr>
              </a:solidFill>
            </a:endParaRPr>
          </a:p>
          <a:p>
            <a:pPr algn="just"/>
            <a:endParaRPr lang="en-GB" sz="1800" dirty="0">
              <a:solidFill>
                <a:schemeClr val="accent6">
                  <a:lumMod val="50000"/>
                </a:schemeClr>
              </a:solidFill>
            </a:endParaRPr>
          </a:p>
          <a:p>
            <a:pPr algn="just"/>
            <a:endParaRPr lang="en-GB" sz="1800" dirty="0">
              <a:solidFill>
                <a:schemeClr val="accent6">
                  <a:lumMod val="50000"/>
                </a:schemeClr>
              </a:solidFill>
            </a:endParaRPr>
          </a:p>
          <a:p>
            <a:pPr algn="just"/>
            <a:endParaRPr lang="en-GB" sz="1800" dirty="0">
              <a:solidFill>
                <a:schemeClr val="accent6">
                  <a:lumMod val="50000"/>
                </a:schemeClr>
              </a:solidFill>
            </a:endParaRP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dirty="0">
              <a:solidFill>
                <a:schemeClr val="accent6">
                  <a:lumMod val="50000"/>
                </a:schemeClr>
              </a:solidFill>
            </a:endParaRPr>
          </a:p>
          <a:p>
            <a:pPr marL="0" indent="0">
              <a:buNone/>
            </a:pPr>
            <a:endParaRPr lang="en-US"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fld id="{401CF334-2D5C-4859-84A6-CA7E6E43FAEB}" type="slidenum">
              <a:rPr lang="en-US" smtClean="0"/>
              <a:t>8</a:t>
            </a:fld>
            <a:endParaRPr lang="en-US"/>
          </a:p>
        </p:txBody>
      </p:sp>
    </p:spTree>
    <p:extLst>
      <p:ext uri="{BB962C8B-B14F-4D97-AF65-F5344CB8AC3E}">
        <p14:creationId xmlns:p14="http://schemas.microsoft.com/office/powerpoint/2010/main" val="2135604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0F024-BA82-49CE-AFB8-E46E93D5DF32}"/>
              </a:ext>
            </a:extLst>
          </p:cNvPr>
          <p:cNvSpPr>
            <a:spLocks noGrp="1"/>
          </p:cNvSpPr>
          <p:nvPr>
            <p:ph type="title"/>
          </p:nvPr>
        </p:nvSpPr>
        <p:spPr>
          <a:xfrm>
            <a:off x="318655" y="792480"/>
            <a:ext cx="10972800" cy="1143000"/>
          </a:xfrm>
        </p:spPr>
        <p:txBody>
          <a:bodyPr>
            <a:normAutofit/>
          </a:bodyPr>
          <a:lstStyle/>
          <a:p>
            <a:r>
              <a:rPr lang="en-US" b="1" dirty="0">
                <a:solidFill>
                  <a:schemeClr val="accent6">
                    <a:lumMod val="75000"/>
                  </a:schemeClr>
                </a:solidFill>
                <a:latin typeface="Arial Black" panose="020B0A04020102020204" pitchFamily="34" charset="0"/>
              </a:rPr>
              <a:t>Public Debt Management… </a:t>
            </a:r>
          </a:p>
        </p:txBody>
      </p:sp>
      <p:sp>
        <p:nvSpPr>
          <p:cNvPr id="3" name="Content Placeholder 2">
            <a:extLst>
              <a:ext uri="{FF2B5EF4-FFF2-40B4-BE49-F238E27FC236}">
                <a16:creationId xmlns:a16="http://schemas.microsoft.com/office/drawing/2014/main" id="{6417CB04-6645-45A5-8772-C735C69B2FDE}"/>
              </a:ext>
            </a:extLst>
          </p:cNvPr>
          <p:cNvSpPr>
            <a:spLocks noGrp="1"/>
          </p:cNvSpPr>
          <p:nvPr>
            <p:ph idx="1"/>
          </p:nvPr>
        </p:nvSpPr>
        <p:spPr>
          <a:xfrm>
            <a:off x="609600" y="1935480"/>
            <a:ext cx="10972800" cy="4621184"/>
          </a:xfrm>
        </p:spPr>
        <p:txBody>
          <a:bodyPr>
            <a:normAutofit fontScale="92500" lnSpcReduction="10000"/>
          </a:bodyPr>
          <a:lstStyle/>
          <a:p>
            <a:pPr marL="0" indent="0">
              <a:buNone/>
            </a:pPr>
            <a:r>
              <a:rPr lang="en-US" dirty="0">
                <a:solidFill>
                  <a:schemeClr val="accent6">
                    <a:lumMod val="50000"/>
                  </a:schemeClr>
                </a:solidFill>
              </a:rPr>
              <a:t>Importance of Public Debt Management…</a:t>
            </a:r>
          </a:p>
          <a:p>
            <a:pPr marL="0" indent="0">
              <a:buNone/>
            </a:pPr>
            <a:endParaRPr lang="en-US" sz="600" dirty="0">
              <a:solidFill>
                <a:schemeClr val="accent6">
                  <a:lumMod val="50000"/>
                </a:schemeClr>
              </a:solidFill>
            </a:endParaRPr>
          </a:p>
          <a:p>
            <a:pPr marL="0" indent="0" algn="just">
              <a:buNone/>
            </a:pPr>
            <a:r>
              <a:rPr lang="en-GB" sz="1800" b="1" dirty="0"/>
              <a:t>Macroeconomic stabilization. </a:t>
            </a:r>
            <a:r>
              <a:rPr lang="en-GB" sz="1800" dirty="0">
                <a:solidFill>
                  <a:schemeClr val="accent6">
                    <a:lumMod val="50000"/>
                  </a:schemeClr>
                </a:solidFill>
              </a:rPr>
              <a:t>Poor and inadequate public debt management was a significant reason for debt sustainability problems in many developing countries, </a:t>
            </a:r>
            <a:r>
              <a:rPr lang="en-GB" sz="1800" dirty="0" err="1">
                <a:solidFill>
                  <a:schemeClr val="accent6">
                    <a:lumMod val="50000"/>
                  </a:schemeClr>
                </a:solidFill>
              </a:rPr>
              <a:t>fueling</a:t>
            </a:r>
            <a:r>
              <a:rPr lang="en-GB" sz="1800" dirty="0">
                <a:solidFill>
                  <a:schemeClr val="accent6">
                    <a:lumMod val="50000"/>
                  </a:schemeClr>
                </a:solidFill>
              </a:rPr>
              <a:t> monetary and economic instability. Prudent debt management helps make countries achieve macroeconomic stability which is a pre-requisite for sustainable growth and development.</a:t>
            </a:r>
          </a:p>
          <a:p>
            <a:pPr marL="0" indent="0" algn="just">
              <a:buNone/>
            </a:pPr>
            <a:endParaRPr lang="en-GB" sz="700" dirty="0"/>
          </a:p>
          <a:p>
            <a:pPr marL="0" indent="0" algn="just">
              <a:buNone/>
            </a:pPr>
            <a:r>
              <a:rPr lang="en-GB" sz="1800" b="1" dirty="0"/>
              <a:t>Development of the debt markets. </a:t>
            </a:r>
            <a:r>
              <a:rPr lang="en-GB" sz="1800" dirty="0">
                <a:solidFill>
                  <a:schemeClr val="accent6">
                    <a:lumMod val="50000"/>
                  </a:schemeClr>
                </a:solidFill>
              </a:rPr>
              <a:t>Decisions by government debt managers as to which types of instruments to issue and the most appropriate issuance strategy and market infrastructure for supporting these instruments have been important catalysts in developing the overall structure of the domestic securities market. Protection of government reputation.</a:t>
            </a:r>
          </a:p>
          <a:p>
            <a:pPr marL="0" indent="0" algn="just">
              <a:buNone/>
            </a:pPr>
            <a:endParaRPr lang="en-GB" sz="800" dirty="0">
              <a:solidFill>
                <a:schemeClr val="accent6">
                  <a:lumMod val="50000"/>
                </a:schemeClr>
              </a:solidFill>
            </a:endParaRPr>
          </a:p>
          <a:p>
            <a:pPr marL="0" indent="0" algn="just">
              <a:buNone/>
            </a:pPr>
            <a:r>
              <a:rPr lang="en-GB" sz="1800" b="1" dirty="0"/>
              <a:t>Protection of government reputation. </a:t>
            </a:r>
            <a:r>
              <a:rPr lang="en-GB" sz="1800" dirty="0">
                <a:solidFill>
                  <a:schemeClr val="accent6">
                    <a:lumMod val="50000"/>
                  </a:schemeClr>
                </a:solidFill>
              </a:rPr>
              <a:t>The professionalism, with which debt managers conduct their relationships with underwriters, investors, and rating agencies, and how they communicate on a range of public policy issues relating to the government’s role in financial markets and its strategy for managing cost and risk, can affect the market’s judgment of the government’s financial management. </a:t>
            </a:r>
          </a:p>
          <a:p>
            <a:pPr marL="0" indent="0" algn="just">
              <a:buNone/>
            </a:pPr>
            <a:endParaRPr lang="en-GB" sz="800" b="1" dirty="0"/>
          </a:p>
          <a:p>
            <a:pPr marL="0" indent="0" algn="just">
              <a:buNone/>
            </a:pPr>
            <a:r>
              <a:rPr lang="en-GB" sz="1800" b="1" dirty="0"/>
              <a:t>Promotion of debt sustainability. </a:t>
            </a:r>
            <a:r>
              <a:rPr lang="en-GB" sz="1800" dirty="0">
                <a:solidFill>
                  <a:schemeClr val="accent6">
                    <a:lumMod val="50000"/>
                  </a:schemeClr>
                </a:solidFill>
              </a:rPr>
              <a:t>Public debt management is important to ensure sustainability. Governments should make sure that indebtedness remains on a sustainable path and that a credible strategy is in place to reduce excessive levels of debt. </a:t>
            </a:r>
          </a:p>
          <a:p>
            <a:pPr algn="just"/>
            <a:endParaRPr lang="en-GB" sz="1800" dirty="0">
              <a:solidFill>
                <a:schemeClr val="accent6">
                  <a:lumMod val="50000"/>
                </a:schemeClr>
              </a:solidFill>
            </a:endParaRPr>
          </a:p>
          <a:p>
            <a:pPr algn="just"/>
            <a:endParaRPr lang="en-GB" sz="1800" dirty="0">
              <a:solidFill>
                <a:schemeClr val="accent6">
                  <a:lumMod val="50000"/>
                </a:schemeClr>
              </a:solidFill>
            </a:endParaRPr>
          </a:p>
          <a:p>
            <a:pPr algn="just"/>
            <a:endParaRPr lang="en-GB" sz="1800" dirty="0">
              <a:solidFill>
                <a:schemeClr val="accent6">
                  <a:lumMod val="50000"/>
                </a:schemeClr>
              </a:solidFill>
            </a:endParaRP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sz="1800" dirty="0">
              <a:solidFill>
                <a:schemeClr val="accent6">
                  <a:lumMod val="50000"/>
                </a:schemeClr>
              </a:solidFill>
            </a:endParaRPr>
          </a:p>
          <a:p>
            <a:pPr lvl="1" algn="just">
              <a:buFont typeface="Wingdings" panose="05000000000000000000" pitchFamily="2" charset="2"/>
              <a:buChar char="v"/>
            </a:pPr>
            <a:endParaRPr lang="en-GB" dirty="0">
              <a:solidFill>
                <a:schemeClr val="accent6">
                  <a:lumMod val="50000"/>
                </a:schemeClr>
              </a:solidFill>
            </a:endParaRPr>
          </a:p>
          <a:p>
            <a:pPr marL="0" indent="0">
              <a:buNone/>
            </a:pPr>
            <a:endParaRPr lang="en-US"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fld id="{401CF334-2D5C-4859-84A6-CA7E6E43FAEB}" type="slidenum">
              <a:rPr lang="en-US" smtClean="0"/>
              <a:t>9</a:t>
            </a:fld>
            <a:endParaRPr lang="en-US"/>
          </a:p>
        </p:txBody>
      </p:sp>
    </p:spTree>
    <p:extLst>
      <p:ext uri="{BB962C8B-B14F-4D97-AF65-F5344CB8AC3E}">
        <p14:creationId xmlns:p14="http://schemas.microsoft.com/office/powerpoint/2010/main" val="960130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Presentation on brainstorming">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1564</TotalTime>
  <Words>3035</Words>
  <Application>Microsoft Office PowerPoint</Application>
  <PresentationFormat>Widescreen</PresentationFormat>
  <Paragraphs>415</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Presentation on brainstorming</vt:lpstr>
      <vt:lpstr> Public Debt &amp; Public Debt Management: Guidelines &amp; Nigeria’s Experience   Presented at a 2-day Training Workshop for the Staff of the Federal Ministry of Finance Budget &amp; National Planning at Newton Hotel, Abuja, on April 29-30, 2021 </vt:lpstr>
      <vt:lpstr>Outline</vt:lpstr>
      <vt:lpstr>I. What is Public Debt?</vt:lpstr>
      <vt:lpstr>Public Debt – External &amp; Domestic</vt:lpstr>
      <vt:lpstr>Public Debt – External &amp; Domestic</vt:lpstr>
      <vt:lpstr>II. Public Debt Management </vt:lpstr>
      <vt:lpstr>Public Debt Management… </vt:lpstr>
      <vt:lpstr>Public Debt Management… </vt:lpstr>
      <vt:lpstr>Public Debt Management… </vt:lpstr>
      <vt:lpstr>Public Debt Management… </vt:lpstr>
      <vt:lpstr>III. Summary &amp; recommendations of IMF Revised Guidelines on Public Debt Management</vt:lpstr>
      <vt:lpstr>Summary &amp; recommendations of IMF Revised Guidelines on Public Debt Management…</vt:lpstr>
      <vt:lpstr>Summary &amp; recommendations of IMF Revised Guidelines on Public Debt Management…</vt:lpstr>
      <vt:lpstr>Summary &amp; recommendations of IMF Revised Guidelines on Public Debt Management…</vt:lpstr>
      <vt:lpstr>IV. Debt Management Performance Assessment (DeMPA) Methodology</vt:lpstr>
      <vt:lpstr>Debt Management Performance Assessment (DeMPA) Methodology…</vt:lpstr>
      <vt:lpstr>Debt Management Performance Assessment (DeMPA) Methodology…</vt:lpstr>
      <vt:lpstr>Debt Management Performance Assessment (DeMPA) Methodology…</vt:lpstr>
      <vt:lpstr>Debt Management Performance Assessment (DeMPA) Methodology</vt:lpstr>
      <vt:lpstr>V. Essentials of Contingent Liabilities Management</vt:lpstr>
      <vt:lpstr>Essentials of Contingent Liabilities Management…</vt:lpstr>
      <vt:lpstr>VI. Country Experience: Overview of  Public Debt Management in Nigeria</vt:lpstr>
      <vt:lpstr>Country Experience: Overview of  Public Debt Management in Nigeria…</vt:lpstr>
      <vt:lpstr>Country Experience: Overview of  Public Debt Management in Nigeria…</vt:lpstr>
      <vt:lpstr>Country Experience: Overview of  Public Debt Management in Nigeria…</vt:lpstr>
      <vt:lpstr>Country Experience: Overview of  Public Debt Management in Nigeria…</vt:lpstr>
      <vt:lpstr>VII. Conclusion </vt:lpstr>
      <vt:lpstr>THANK YOU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Creativity Session</dc:title>
  <dc:creator>BARTHLOMEW AJA</dc:creator>
  <cp:lastModifiedBy>Unknown User</cp:lastModifiedBy>
  <cp:revision>182</cp:revision>
  <cp:lastPrinted>2021-04-26T11:56:29Z</cp:lastPrinted>
  <dcterms:created xsi:type="dcterms:W3CDTF">2021-04-21T09:36:24Z</dcterms:created>
  <dcterms:modified xsi:type="dcterms:W3CDTF">2021-04-29T10:36:10Z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